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454" r:id="rId1"/>
  </p:sldMasterIdLst>
  <p:notesMasterIdLst>
    <p:notesMasterId r:id="rId31"/>
  </p:notesMasterIdLst>
  <p:sldIdLst>
    <p:sldId id="256" r:id="rId2"/>
    <p:sldId id="303" r:id="rId3"/>
    <p:sldId id="304" r:id="rId4"/>
    <p:sldId id="305" r:id="rId5"/>
    <p:sldId id="306" r:id="rId6"/>
    <p:sldId id="285" r:id="rId7"/>
    <p:sldId id="262" r:id="rId8"/>
    <p:sldId id="321" r:id="rId9"/>
    <p:sldId id="322" r:id="rId10"/>
    <p:sldId id="323" r:id="rId11"/>
    <p:sldId id="334" r:id="rId12"/>
    <p:sldId id="299" r:id="rId13"/>
    <p:sldId id="286" r:id="rId14"/>
    <p:sldId id="287" r:id="rId15"/>
    <p:sldId id="288" r:id="rId16"/>
    <p:sldId id="264" r:id="rId17"/>
    <p:sldId id="263" r:id="rId18"/>
    <p:sldId id="265" r:id="rId19"/>
    <p:sldId id="335" r:id="rId20"/>
    <p:sldId id="336" r:id="rId21"/>
    <p:sldId id="337" r:id="rId22"/>
    <p:sldId id="338" r:id="rId23"/>
    <p:sldId id="331" r:id="rId24"/>
    <p:sldId id="332" r:id="rId25"/>
    <p:sldId id="333" r:id="rId26"/>
    <p:sldId id="340" r:id="rId27"/>
    <p:sldId id="345" r:id="rId28"/>
    <p:sldId id="344" r:id="rId29"/>
    <p:sldId id="341"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42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B1981"/>
    <a:srgbClr val="2B10F0"/>
    <a:srgbClr val="EDD7ED"/>
    <a:srgbClr val="CC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2" autoAdjust="0"/>
    <p:restoredTop sz="94660"/>
  </p:normalViewPr>
  <p:slideViewPr>
    <p:cSldViewPr snapToGrid="0" showGuides="1">
      <p:cViewPr varScale="1">
        <p:scale>
          <a:sx n="62" d="100"/>
          <a:sy n="62" d="100"/>
        </p:scale>
        <p:origin x="868" y="44"/>
      </p:cViewPr>
      <p:guideLst>
        <p:guide orient="horz" pos="4320"/>
        <p:guide pos="7423"/>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svg>
</file>

<file path=ppt/media/image13.png>
</file>

<file path=ppt/media/image2.png>
</file>

<file path=ppt/media/image3.png>
</file>

<file path=ppt/media/image4.png>
</file>

<file path=ppt/media/image5.sv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0F0EDD-F2AC-4FC7-9681-9E7B88932885}" type="datetimeFigureOut">
              <a:rPr lang="en-IN" smtClean="0"/>
              <a:t>24-07-2025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2FF628-EE64-4A52-A0BC-371CBC66E430}" type="slidenum">
              <a:rPr lang="en-IN" smtClean="0"/>
              <a:t>‹#›</a:t>
            </a:fld>
            <a:endParaRPr lang="en-IN"/>
          </a:p>
        </p:txBody>
      </p:sp>
    </p:spTree>
    <p:extLst>
      <p:ext uri="{BB962C8B-B14F-4D97-AF65-F5344CB8AC3E}">
        <p14:creationId xmlns:p14="http://schemas.microsoft.com/office/powerpoint/2010/main" val="3447654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B55AE-1CD0-7E68-56CE-49FBB98510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01DB94-2728-168E-9EC6-8DB17B27DE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E79643-C370-5235-376C-BD7A69775C19}"/>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79FA9B96-DCEA-5DCE-8319-E2AF52D3C561}"/>
              </a:ext>
            </a:extLst>
          </p:cNvPr>
          <p:cNvSpPr>
            <a:spLocks noGrp="1"/>
          </p:cNvSpPr>
          <p:nvPr>
            <p:ph type="sldNum" sz="quarter" idx="5"/>
          </p:nvPr>
        </p:nvSpPr>
        <p:spPr/>
        <p:txBody>
          <a:bodyPr/>
          <a:lstStyle/>
          <a:p>
            <a:fld id="{842FF628-EE64-4A52-A0BC-371CBC66E430}" type="slidenum">
              <a:rPr lang="en-IN" smtClean="0"/>
              <a:t>2</a:t>
            </a:fld>
            <a:endParaRPr lang="en-IN"/>
          </a:p>
        </p:txBody>
      </p:sp>
    </p:spTree>
    <p:extLst>
      <p:ext uri="{BB962C8B-B14F-4D97-AF65-F5344CB8AC3E}">
        <p14:creationId xmlns:p14="http://schemas.microsoft.com/office/powerpoint/2010/main" val="23106664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C8035F-E5F5-6D3D-4A85-B010FFA47D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028E16-E5E1-B5B4-C1F7-9E69A09B38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A19E7D-E54A-9100-740E-A1F71FA8326F}"/>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400ABC9-CB51-BE7F-D771-773F1AF5E3F5}"/>
              </a:ext>
            </a:extLst>
          </p:cNvPr>
          <p:cNvSpPr>
            <a:spLocks noGrp="1"/>
          </p:cNvSpPr>
          <p:nvPr>
            <p:ph type="sldNum" sz="quarter" idx="5"/>
          </p:nvPr>
        </p:nvSpPr>
        <p:spPr/>
        <p:txBody>
          <a:bodyPr/>
          <a:lstStyle/>
          <a:p>
            <a:fld id="{842FF628-EE64-4A52-A0BC-371CBC66E430}" type="slidenum">
              <a:rPr lang="en-IN" smtClean="0"/>
              <a:t>20</a:t>
            </a:fld>
            <a:endParaRPr lang="en-IN"/>
          </a:p>
        </p:txBody>
      </p:sp>
    </p:spTree>
    <p:extLst>
      <p:ext uri="{BB962C8B-B14F-4D97-AF65-F5344CB8AC3E}">
        <p14:creationId xmlns:p14="http://schemas.microsoft.com/office/powerpoint/2010/main" val="21777924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6ED5F-945B-3B5D-60AA-DCAB30EC10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753A2B-62DA-562E-C011-D3346D8A6C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A4B4EC-8E6F-E1EC-3BFE-AACD61A846B8}"/>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70045065-C5BA-241D-C622-976D055AB4BF}"/>
              </a:ext>
            </a:extLst>
          </p:cNvPr>
          <p:cNvSpPr>
            <a:spLocks noGrp="1"/>
          </p:cNvSpPr>
          <p:nvPr>
            <p:ph type="sldNum" sz="quarter" idx="5"/>
          </p:nvPr>
        </p:nvSpPr>
        <p:spPr/>
        <p:txBody>
          <a:bodyPr/>
          <a:lstStyle/>
          <a:p>
            <a:fld id="{842FF628-EE64-4A52-A0BC-371CBC66E430}" type="slidenum">
              <a:rPr lang="en-IN" smtClean="0"/>
              <a:t>21</a:t>
            </a:fld>
            <a:endParaRPr lang="en-IN"/>
          </a:p>
        </p:txBody>
      </p:sp>
    </p:spTree>
    <p:extLst>
      <p:ext uri="{BB962C8B-B14F-4D97-AF65-F5344CB8AC3E}">
        <p14:creationId xmlns:p14="http://schemas.microsoft.com/office/powerpoint/2010/main" val="1224536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BC81E0-83A8-9D82-FD08-0ED04C7ACB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A21229-2D41-BB5A-AEF8-6FCA05EFA5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42DD03-98C4-BF53-E52F-E51AD4FF18B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9BDDEEF2-BF3E-A2EF-D603-B87E11FFA9F4}"/>
              </a:ext>
            </a:extLst>
          </p:cNvPr>
          <p:cNvSpPr>
            <a:spLocks noGrp="1"/>
          </p:cNvSpPr>
          <p:nvPr>
            <p:ph type="sldNum" sz="quarter" idx="5"/>
          </p:nvPr>
        </p:nvSpPr>
        <p:spPr/>
        <p:txBody>
          <a:bodyPr/>
          <a:lstStyle/>
          <a:p>
            <a:fld id="{842FF628-EE64-4A52-A0BC-371CBC66E430}" type="slidenum">
              <a:rPr lang="en-IN" smtClean="0"/>
              <a:t>22</a:t>
            </a:fld>
            <a:endParaRPr lang="en-IN"/>
          </a:p>
        </p:txBody>
      </p:sp>
    </p:spTree>
    <p:extLst>
      <p:ext uri="{BB962C8B-B14F-4D97-AF65-F5344CB8AC3E}">
        <p14:creationId xmlns:p14="http://schemas.microsoft.com/office/powerpoint/2010/main" val="5470480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BFC80-21B6-9FFB-1146-0B83E76DA4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98441B-4D9D-D9FF-EF7F-E0878F449A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4A936B-6B77-A087-F479-2C3DAE95E34B}"/>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F0236CE9-F65C-E0F6-B948-D328554F3F21}"/>
              </a:ext>
            </a:extLst>
          </p:cNvPr>
          <p:cNvSpPr>
            <a:spLocks noGrp="1"/>
          </p:cNvSpPr>
          <p:nvPr>
            <p:ph type="sldNum" sz="quarter" idx="5"/>
          </p:nvPr>
        </p:nvSpPr>
        <p:spPr/>
        <p:txBody>
          <a:bodyPr/>
          <a:lstStyle/>
          <a:p>
            <a:fld id="{842FF628-EE64-4A52-A0BC-371CBC66E430}" type="slidenum">
              <a:rPr lang="en-IN" smtClean="0"/>
              <a:t>23</a:t>
            </a:fld>
            <a:endParaRPr lang="en-IN"/>
          </a:p>
        </p:txBody>
      </p:sp>
    </p:spTree>
    <p:extLst>
      <p:ext uri="{BB962C8B-B14F-4D97-AF65-F5344CB8AC3E}">
        <p14:creationId xmlns:p14="http://schemas.microsoft.com/office/powerpoint/2010/main" val="921238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89EF26-54BC-4392-EC53-D66F50A3D2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88F70C-DE4C-E29E-1CB4-1C422681FE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6C5C4B-AD6D-307C-12A6-A1549B424CCC}"/>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C5AE5C3-079F-B10F-B9D0-73D44482A742}"/>
              </a:ext>
            </a:extLst>
          </p:cNvPr>
          <p:cNvSpPr>
            <a:spLocks noGrp="1"/>
          </p:cNvSpPr>
          <p:nvPr>
            <p:ph type="sldNum" sz="quarter" idx="5"/>
          </p:nvPr>
        </p:nvSpPr>
        <p:spPr/>
        <p:txBody>
          <a:bodyPr/>
          <a:lstStyle/>
          <a:p>
            <a:fld id="{842FF628-EE64-4A52-A0BC-371CBC66E430}" type="slidenum">
              <a:rPr lang="en-IN" smtClean="0"/>
              <a:t>24</a:t>
            </a:fld>
            <a:endParaRPr lang="en-IN"/>
          </a:p>
        </p:txBody>
      </p:sp>
    </p:spTree>
    <p:extLst>
      <p:ext uri="{BB962C8B-B14F-4D97-AF65-F5344CB8AC3E}">
        <p14:creationId xmlns:p14="http://schemas.microsoft.com/office/powerpoint/2010/main" val="28833983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297BEC-50E8-5E7F-46B0-3966761A29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DAB79C-AB1C-1D4E-A9C7-04BF9724B9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0FFC77-D50C-A3AB-D82E-8E2990F7962A}"/>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E0561B84-0759-944F-7522-3CC16958A999}"/>
              </a:ext>
            </a:extLst>
          </p:cNvPr>
          <p:cNvSpPr>
            <a:spLocks noGrp="1"/>
          </p:cNvSpPr>
          <p:nvPr>
            <p:ph type="sldNum" sz="quarter" idx="5"/>
          </p:nvPr>
        </p:nvSpPr>
        <p:spPr/>
        <p:txBody>
          <a:bodyPr/>
          <a:lstStyle/>
          <a:p>
            <a:fld id="{842FF628-EE64-4A52-A0BC-371CBC66E430}" type="slidenum">
              <a:rPr lang="en-IN" smtClean="0"/>
              <a:t>25</a:t>
            </a:fld>
            <a:endParaRPr lang="en-IN"/>
          </a:p>
        </p:txBody>
      </p:sp>
    </p:spTree>
    <p:extLst>
      <p:ext uri="{BB962C8B-B14F-4D97-AF65-F5344CB8AC3E}">
        <p14:creationId xmlns:p14="http://schemas.microsoft.com/office/powerpoint/2010/main" val="22556476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1D6260-568F-9A6A-C71A-191A930C94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AA3B14-985D-70EF-9A25-9385BF3530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C99CE8-E2E5-1B94-521D-19B08AAFC963}"/>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7F561CD-6B03-A6AD-6CEF-885AD9B2DF67}"/>
              </a:ext>
            </a:extLst>
          </p:cNvPr>
          <p:cNvSpPr>
            <a:spLocks noGrp="1"/>
          </p:cNvSpPr>
          <p:nvPr>
            <p:ph type="sldNum" sz="quarter" idx="5"/>
          </p:nvPr>
        </p:nvSpPr>
        <p:spPr/>
        <p:txBody>
          <a:bodyPr/>
          <a:lstStyle/>
          <a:p>
            <a:fld id="{842FF628-EE64-4A52-A0BC-371CBC66E430}" type="slidenum">
              <a:rPr lang="en-IN" smtClean="0"/>
              <a:t>26</a:t>
            </a:fld>
            <a:endParaRPr lang="en-IN"/>
          </a:p>
        </p:txBody>
      </p:sp>
    </p:spTree>
    <p:extLst>
      <p:ext uri="{BB962C8B-B14F-4D97-AF65-F5344CB8AC3E}">
        <p14:creationId xmlns:p14="http://schemas.microsoft.com/office/powerpoint/2010/main" val="17450474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BA4701-8925-37D8-0346-D22B4512ED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D66D08-B260-DF96-82D2-744847F371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F6BA97-CF61-8645-43C4-73740CBB5487}"/>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0EE7804-132D-389B-0522-FFDDBFBEEB39}"/>
              </a:ext>
            </a:extLst>
          </p:cNvPr>
          <p:cNvSpPr>
            <a:spLocks noGrp="1"/>
          </p:cNvSpPr>
          <p:nvPr>
            <p:ph type="sldNum" sz="quarter" idx="5"/>
          </p:nvPr>
        </p:nvSpPr>
        <p:spPr/>
        <p:txBody>
          <a:bodyPr/>
          <a:lstStyle/>
          <a:p>
            <a:fld id="{842FF628-EE64-4A52-A0BC-371CBC66E430}" type="slidenum">
              <a:rPr lang="en-IN" smtClean="0"/>
              <a:t>27</a:t>
            </a:fld>
            <a:endParaRPr lang="en-IN"/>
          </a:p>
        </p:txBody>
      </p:sp>
    </p:spTree>
    <p:extLst>
      <p:ext uri="{BB962C8B-B14F-4D97-AF65-F5344CB8AC3E}">
        <p14:creationId xmlns:p14="http://schemas.microsoft.com/office/powerpoint/2010/main" val="26840361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AF580-EEA9-CFD4-C59B-ED8F8941CE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74F57B-2C20-C08E-51C6-65DE96E73C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CBB6C4-4539-EBE1-25E1-6D3F265F2CFF}"/>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CD63B2B-CB14-327E-DEC8-EC5F04CC7E09}"/>
              </a:ext>
            </a:extLst>
          </p:cNvPr>
          <p:cNvSpPr>
            <a:spLocks noGrp="1"/>
          </p:cNvSpPr>
          <p:nvPr>
            <p:ph type="sldNum" sz="quarter" idx="5"/>
          </p:nvPr>
        </p:nvSpPr>
        <p:spPr/>
        <p:txBody>
          <a:bodyPr/>
          <a:lstStyle/>
          <a:p>
            <a:fld id="{842FF628-EE64-4A52-A0BC-371CBC66E430}" type="slidenum">
              <a:rPr lang="en-IN" smtClean="0"/>
              <a:t>28</a:t>
            </a:fld>
            <a:endParaRPr lang="en-IN"/>
          </a:p>
        </p:txBody>
      </p:sp>
    </p:spTree>
    <p:extLst>
      <p:ext uri="{BB962C8B-B14F-4D97-AF65-F5344CB8AC3E}">
        <p14:creationId xmlns:p14="http://schemas.microsoft.com/office/powerpoint/2010/main" val="37581212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E45E1D-9AB6-BE14-5A62-46F46EF463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E9A834-C14F-04D3-6A3C-AE6989C252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231706-74CB-2F6D-A798-2E07FE3DA74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3D5CDC8-D7FE-EAFE-8A48-951783209F27}"/>
              </a:ext>
            </a:extLst>
          </p:cNvPr>
          <p:cNvSpPr>
            <a:spLocks noGrp="1"/>
          </p:cNvSpPr>
          <p:nvPr>
            <p:ph type="sldNum" sz="quarter" idx="5"/>
          </p:nvPr>
        </p:nvSpPr>
        <p:spPr/>
        <p:txBody>
          <a:bodyPr/>
          <a:lstStyle/>
          <a:p>
            <a:fld id="{842FF628-EE64-4A52-A0BC-371CBC66E430}" type="slidenum">
              <a:rPr lang="en-IN" smtClean="0"/>
              <a:t>29</a:t>
            </a:fld>
            <a:endParaRPr lang="en-IN"/>
          </a:p>
        </p:txBody>
      </p:sp>
    </p:spTree>
    <p:extLst>
      <p:ext uri="{BB962C8B-B14F-4D97-AF65-F5344CB8AC3E}">
        <p14:creationId xmlns:p14="http://schemas.microsoft.com/office/powerpoint/2010/main" val="4130130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F2C5FA-06D9-4033-0ACB-29C511D3A5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FFBDCD-F9A8-0F2D-8AF7-C399293FD1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947318-7BAB-2BC6-EACA-FE2412A065F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00C2836-9DB5-8A9C-99C6-774B6A460D2C}"/>
              </a:ext>
            </a:extLst>
          </p:cNvPr>
          <p:cNvSpPr>
            <a:spLocks noGrp="1"/>
          </p:cNvSpPr>
          <p:nvPr>
            <p:ph type="sldNum" sz="quarter" idx="5"/>
          </p:nvPr>
        </p:nvSpPr>
        <p:spPr/>
        <p:txBody>
          <a:bodyPr/>
          <a:lstStyle/>
          <a:p>
            <a:fld id="{842FF628-EE64-4A52-A0BC-371CBC66E430}" type="slidenum">
              <a:rPr lang="en-IN" smtClean="0"/>
              <a:t>3</a:t>
            </a:fld>
            <a:endParaRPr lang="en-IN"/>
          </a:p>
        </p:txBody>
      </p:sp>
    </p:spTree>
    <p:extLst>
      <p:ext uri="{BB962C8B-B14F-4D97-AF65-F5344CB8AC3E}">
        <p14:creationId xmlns:p14="http://schemas.microsoft.com/office/powerpoint/2010/main" val="1606903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CD7B34-87E4-A08A-EFB0-1B6755A4D9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016979-D675-27AD-D714-330B945CB4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B4CC6C-D9FA-7025-8B7F-A1901AA63320}"/>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94784233-28BD-CE24-400D-8E9E023E4A65}"/>
              </a:ext>
            </a:extLst>
          </p:cNvPr>
          <p:cNvSpPr>
            <a:spLocks noGrp="1"/>
          </p:cNvSpPr>
          <p:nvPr>
            <p:ph type="sldNum" sz="quarter" idx="5"/>
          </p:nvPr>
        </p:nvSpPr>
        <p:spPr/>
        <p:txBody>
          <a:bodyPr/>
          <a:lstStyle/>
          <a:p>
            <a:fld id="{842FF628-EE64-4A52-A0BC-371CBC66E430}" type="slidenum">
              <a:rPr lang="en-IN" smtClean="0"/>
              <a:t>4</a:t>
            </a:fld>
            <a:endParaRPr lang="en-IN"/>
          </a:p>
        </p:txBody>
      </p:sp>
    </p:spTree>
    <p:extLst>
      <p:ext uri="{BB962C8B-B14F-4D97-AF65-F5344CB8AC3E}">
        <p14:creationId xmlns:p14="http://schemas.microsoft.com/office/powerpoint/2010/main" val="11986006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C3EEBB-B14E-13E2-6072-1B9BE06F67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53B1E4-AE44-4259-784C-E3B06F7BC7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ECFBEB-61FF-4B11-F0E5-1498A9BF9A6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39F8C1A7-FF73-40B8-E95E-809D9275F9DF}"/>
              </a:ext>
            </a:extLst>
          </p:cNvPr>
          <p:cNvSpPr>
            <a:spLocks noGrp="1"/>
          </p:cNvSpPr>
          <p:nvPr>
            <p:ph type="sldNum" sz="quarter" idx="5"/>
          </p:nvPr>
        </p:nvSpPr>
        <p:spPr/>
        <p:txBody>
          <a:bodyPr/>
          <a:lstStyle/>
          <a:p>
            <a:fld id="{842FF628-EE64-4A52-A0BC-371CBC66E430}" type="slidenum">
              <a:rPr lang="en-IN" smtClean="0"/>
              <a:t>5</a:t>
            </a:fld>
            <a:endParaRPr lang="en-IN"/>
          </a:p>
        </p:txBody>
      </p:sp>
    </p:spTree>
    <p:extLst>
      <p:ext uri="{BB962C8B-B14F-4D97-AF65-F5344CB8AC3E}">
        <p14:creationId xmlns:p14="http://schemas.microsoft.com/office/powerpoint/2010/main" val="18536277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756B39-ECE3-90A9-CC67-CB563A9D5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87B6DC-0E37-0646-48D8-047633CE93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23342A-59D6-67F1-8FA5-93C70D8A8A93}"/>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19001B0B-981F-2EFC-1B04-640E90D04874}"/>
              </a:ext>
            </a:extLst>
          </p:cNvPr>
          <p:cNvSpPr>
            <a:spLocks noGrp="1"/>
          </p:cNvSpPr>
          <p:nvPr>
            <p:ph type="sldNum" sz="quarter" idx="5"/>
          </p:nvPr>
        </p:nvSpPr>
        <p:spPr/>
        <p:txBody>
          <a:bodyPr/>
          <a:lstStyle/>
          <a:p>
            <a:fld id="{842FF628-EE64-4A52-A0BC-371CBC66E430}" type="slidenum">
              <a:rPr lang="en-IN" smtClean="0"/>
              <a:t>8</a:t>
            </a:fld>
            <a:endParaRPr lang="en-IN"/>
          </a:p>
        </p:txBody>
      </p:sp>
    </p:spTree>
    <p:extLst>
      <p:ext uri="{BB962C8B-B14F-4D97-AF65-F5344CB8AC3E}">
        <p14:creationId xmlns:p14="http://schemas.microsoft.com/office/powerpoint/2010/main" val="4075934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4A8CE-349A-BF01-6F47-FA37CA7EE5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BC1968-24F9-616C-F4E9-3CC9FA73DC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6001C5-9883-31EB-038B-9B8A53A6837E}"/>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2C773803-1DF2-02DF-2E81-8AA4F3EE9078}"/>
              </a:ext>
            </a:extLst>
          </p:cNvPr>
          <p:cNvSpPr>
            <a:spLocks noGrp="1"/>
          </p:cNvSpPr>
          <p:nvPr>
            <p:ph type="sldNum" sz="quarter" idx="5"/>
          </p:nvPr>
        </p:nvSpPr>
        <p:spPr/>
        <p:txBody>
          <a:bodyPr/>
          <a:lstStyle/>
          <a:p>
            <a:fld id="{842FF628-EE64-4A52-A0BC-371CBC66E430}" type="slidenum">
              <a:rPr lang="en-IN" smtClean="0"/>
              <a:t>9</a:t>
            </a:fld>
            <a:endParaRPr lang="en-IN"/>
          </a:p>
        </p:txBody>
      </p:sp>
    </p:spTree>
    <p:extLst>
      <p:ext uri="{BB962C8B-B14F-4D97-AF65-F5344CB8AC3E}">
        <p14:creationId xmlns:p14="http://schemas.microsoft.com/office/powerpoint/2010/main" val="15357997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A84C2-07F5-858C-6D9C-FE56F3C241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C889FD-532B-A8A6-B202-8AFF04B9C1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D76629-F9F6-BAD6-8564-B017E0A37F8E}"/>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BD1A1C5C-98AB-7FDD-F351-E2B0F68EF444}"/>
              </a:ext>
            </a:extLst>
          </p:cNvPr>
          <p:cNvSpPr>
            <a:spLocks noGrp="1"/>
          </p:cNvSpPr>
          <p:nvPr>
            <p:ph type="sldNum" sz="quarter" idx="5"/>
          </p:nvPr>
        </p:nvSpPr>
        <p:spPr/>
        <p:txBody>
          <a:bodyPr/>
          <a:lstStyle/>
          <a:p>
            <a:fld id="{842FF628-EE64-4A52-A0BC-371CBC66E430}" type="slidenum">
              <a:rPr lang="en-IN" smtClean="0"/>
              <a:t>10</a:t>
            </a:fld>
            <a:endParaRPr lang="en-IN"/>
          </a:p>
        </p:txBody>
      </p:sp>
    </p:spTree>
    <p:extLst>
      <p:ext uri="{BB962C8B-B14F-4D97-AF65-F5344CB8AC3E}">
        <p14:creationId xmlns:p14="http://schemas.microsoft.com/office/powerpoint/2010/main" val="2861548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00680-D39F-5041-2C1C-7FE7ABEF8A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52D5D1-BCC4-8F64-D8C6-FF9B159E48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C2B4EB-C6A2-86D6-01C3-5D52B85DA1D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1A47A1FB-5A48-7D1D-EEBB-E3684EA43D6C}"/>
              </a:ext>
            </a:extLst>
          </p:cNvPr>
          <p:cNvSpPr>
            <a:spLocks noGrp="1"/>
          </p:cNvSpPr>
          <p:nvPr>
            <p:ph type="sldNum" sz="quarter" idx="5"/>
          </p:nvPr>
        </p:nvSpPr>
        <p:spPr/>
        <p:txBody>
          <a:bodyPr/>
          <a:lstStyle/>
          <a:p>
            <a:fld id="{842FF628-EE64-4A52-A0BC-371CBC66E430}" type="slidenum">
              <a:rPr lang="en-IN" smtClean="0"/>
              <a:t>11</a:t>
            </a:fld>
            <a:endParaRPr lang="en-IN"/>
          </a:p>
        </p:txBody>
      </p:sp>
    </p:spTree>
    <p:extLst>
      <p:ext uri="{BB962C8B-B14F-4D97-AF65-F5344CB8AC3E}">
        <p14:creationId xmlns:p14="http://schemas.microsoft.com/office/powerpoint/2010/main" val="288522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A0A56-0746-6B9D-71B8-A5D0FCEBAB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D44C21-FD60-A447-7BD4-09054EEE92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8A6EB9-36FB-CE20-1900-9A5D3940159D}"/>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F27F46C2-BA6D-4B0D-2923-090DB5D16F97}"/>
              </a:ext>
            </a:extLst>
          </p:cNvPr>
          <p:cNvSpPr>
            <a:spLocks noGrp="1"/>
          </p:cNvSpPr>
          <p:nvPr>
            <p:ph type="sldNum" sz="quarter" idx="5"/>
          </p:nvPr>
        </p:nvSpPr>
        <p:spPr/>
        <p:txBody>
          <a:bodyPr/>
          <a:lstStyle/>
          <a:p>
            <a:fld id="{842FF628-EE64-4A52-A0BC-371CBC66E430}" type="slidenum">
              <a:rPr lang="en-IN" smtClean="0"/>
              <a:t>19</a:t>
            </a:fld>
            <a:endParaRPr lang="en-IN"/>
          </a:p>
        </p:txBody>
      </p:sp>
    </p:spTree>
    <p:extLst>
      <p:ext uri="{BB962C8B-B14F-4D97-AF65-F5344CB8AC3E}">
        <p14:creationId xmlns:p14="http://schemas.microsoft.com/office/powerpoint/2010/main" val="943422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411219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4061326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755445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7498722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198567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35352687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34109560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3270183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2751476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2843991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4216843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3687043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3784805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101499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2C3622-99F2-4AEC-9108-0907B889364F}" type="datetimeFigureOut">
              <a:rPr lang="en-IN" smtClean="0"/>
              <a:t>24-07-2025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3715CAB9-5778-42C8-80C6-682310138D73}" type="slidenum">
              <a:rPr lang="en-IN" smtClean="0"/>
              <a:t>‹#›</a:t>
            </a:fld>
            <a:endParaRPr lang="en-IN" dirty="0"/>
          </a:p>
        </p:txBody>
      </p:sp>
    </p:spTree>
    <p:extLst>
      <p:ext uri="{BB962C8B-B14F-4D97-AF65-F5344CB8AC3E}">
        <p14:creationId xmlns:p14="http://schemas.microsoft.com/office/powerpoint/2010/main" val="2011920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715CAB9-5778-42C8-80C6-682310138D73}" type="slidenum">
              <a:rPr lang="en-IN" smtClean="0"/>
              <a:t>‹#›</a:t>
            </a:fld>
            <a:endParaRPr lang="en-IN" dirty="0"/>
          </a:p>
        </p:txBody>
      </p:sp>
      <p:sp>
        <p:nvSpPr>
          <p:cNvPr id="5" name="Date Placeholder 4"/>
          <p:cNvSpPr>
            <a:spLocks noGrp="1"/>
          </p:cNvSpPr>
          <p:nvPr>
            <p:ph type="dt" sz="half" idx="10"/>
          </p:nvPr>
        </p:nvSpPr>
        <p:spPr/>
        <p:txBody>
          <a:bodyPr/>
          <a:lstStyle/>
          <a:p>
            <a:fld id="{1D2C3622-99F2-4AEC-9108-0907B889364F}" type="datetimeFigureOut">
              <a:rPr lang="en-IN" smtClean="0"/>
              <a:t>24-07-2025</a:t>
            </a:fld>
            <a:endParaRPr lang="en-IN" dirty="0"/>
          </a:p>
        </p:txBody>
      </p:sp>
    </p:spTree>
    <p:extLst>
      <p:ext uri="{BB962C8B-B14F-4D97-AF65-F5344CB8AC3E}">
        <p14:creationId xmlns:p14="http://schemas.microsoft.com/office/powerpoint/2010/main" val="698280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D2C3622-99F2-4AEC-9108-0907B889364F}" type="datetimeFigureOut">
              <a:rPr lang="en-IN" smtClean="0"/>
              <a:t>24-07-2025</a:t>
            </a:fld>
            <a:endParaRPr lang="en-IN"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715CAB9-5778-42C8-80C6-682310138D73}" type="slidenum">
              <a:rPr lang="en-IN" smtClean="0"/>
              <a:t>‹#›</a:t>
            </a:fld>
            <a:endParaRPr lang="en-IN" dirty="0"/>
          </a:p>
        </p:txBody>
      </p:sp>
    </p:spTree>
    <p:extLst>
      <p:ext uri="{BB962C8B-B14F-4D97-AF65-F5344CB8AC3E}">
        <p14:creationId xmlns:p14="http://schemas.microsoft.com/office/powerpoint/2010/main" val="2072171612"/>
      </p:ext>
    </p:extLst>
  </p:cSld>
  <p:clrMap bg1="lt1" tx1="dk1" bg2="lt2" tx2="dk2" accent1="accent1" accent2="accent2" accent3="accent3" accent4="accent4" accent5="accent5" accent6="accent6" hlink="hlink" folHlink="folHlink"/>
  <p:sldLayoutIdLst>
    <p:sldLayoutId id="2147484455" r:id="rId1"/>
    <p:sldLayoutId id="2147484456" r:id="rId2"/>
    <p:sldLayoutId id="2147484457" r:id="rId3"/>
    <p:sldLayoutId id="2147484458" r:id="rId4"/>
    <p:sldLayoutId id="2147484459" r:id="rId5"/>
    <p:sldLayoutId id="2147484460" r:id="rId6"/>
    <p:sldLayoutId id="2147484461" r:id="rId7"/>
    <p:sldLayoutId id="2147484462" r:id="rId8"/>
    <p:sldLayoutId id="2147484463" r:id="rId9"/>
    <p:sldLayoutId id="2147484464" r:id="rId10"/>
    <p:sldLayoutId id="2147484465" r:id="rId11"/>
    <p:sldLayoutId id="2147484466" r:id="rId12"/>
    <p:sldLayoutId id="2147484467" r:id="rId13"/>
    <p:sldLayoutId id="2147484468" r:id="rId14"/>
    <p:sldLayoutId id="2147484469" r:id="rId15"/>
    <p:sldLayoutId id="214748447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emf"/><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B6DEA-562D-FE05-3214-FA6B1BC01EBE}"/>
              </a:ext>
            </a:extLst>
          </p:cNvPr>
          <p:cNvSpPr>
            <a:spLocks noGrp="1"/>
          </p:cNvSpPr>
          <p:nvPr>
            <p:ph type="ctrTitle"/>
          </p:nvPr>
        </p:nvSpPr>
        <p:spPr>
          <a:xfrm>
            <a:off x="2174888" y="1880552"/>
            <a:ext cx="7766936" cy="1646302"/>
          </a:xfrm>
        </p:spPr>
        <p:txBody>
          <a:bodyPr/>
          <a:lstStyle/>
          <a:p>
            <a:pPr algn="ctr"/>
            <a:r>
              <a:rPr lang="en-US" b="1" u="sng" dirty="0">
                <a:solidFill>
                  <a:srgbClr val="002060"/>
                </a:solidFill>
              </a:rPr>
              <a:t>Microsoft SQL Server</a:t>
            </a:r>
            <a:endParaRPr lang="en-IN" b="1" u="sng" dirty="0">
              <a:solidFill>
                <a:srgbClr val="002060"/>
              </a:solidFill>
            </a:endParaRPr>
          </a:p>
        </p:txBody>
      </p:sp>
      <p:sp>
        <p:nvSpPr>
          <p:cNvPr id="3" name="Subtitle 2">
            <a:extLst>
              <a:ext uri="{FF2B5EF4-FFF2-40B4-BE49-F238E27FC236}">
                <a16:creationId xmlns:a16="http://schemas.microsoft.com/office/drawing/2014/main" id="{425D12B1-1302-4FA2-D629-2D434E5DAD97}"/>
              </a:ext>
            </a:extLst>
          </p:cNvPr>
          <p:cNvSpPr>
            <a:spLocks noGrp="1"/>
          </p:cNvSpPr>
          <p:nvPr>
            <p:ph type="subTitle" idx="1"/>
          </p:nvPr>
        </p:nvSpPr>
        <p:spPr>
          <a:xfrm>
            <a:off x="3411020" y="3763156"/>
            <a:ext cx="4938309" cy="603360"/>
          </a:xfrm>
        </p:spPr>
        <p:txBody>
          <a:bodyPr>
            <a:normAutofit/>
          </a:bodyPr>
          <a:lstStyle/>
          <a:p>
            <a:pPr algn="ctr"/>
            <a:r>
              <a:rPr lang="en-US" sz="2800" b="1" dirty="0">
                <a:solidFill>
                  <a:srgbClr val="FF0000"/>
                </a:solidFill>
              </a:rPr>
              <a:t>Data Science in Tamil(DSIT)</a:t>
            </a:r>
            <a:endParaRPr lang="en-IN" sz="2800" b="1" dirty="0">
              <a:solidFill>
                <a:srgbClr val="FF0000"/>
              </a:solidFill>
            </a:endParaRPr>
          </a:p>
        </p:txBody>
      </p:sp>
      <p:sp>
        <p:nvSpPr>
          <p:cNvPr id="5" name="TextBox 4">
            <a:extLst>
              <a:ext uri="{FF2B5EF4-FFF2-40B4-BE49-F238E27FC236}">
                <a16:creationId xmlns:a16="http://schemas.microsoft.com/office/drawing/2014/main" id="{7BE20191-D58F-491C-DEAF-9FC46A0255F5}"/>
              </a:ext>
            </a:extLst>
          </p:cNvPr>
          <p:cNvSpPr txBox="1"/>
          <p:nvPr/>
        </p:nvSpPr>
        <p:spPr>
          <a:xfrm>
            <a:off x="2167849" y="4520896"/>
            <a:ext cx="7911099" cy="461665"/>
          </a:xfrm>
          <a:prstGeom prst="rect">
            <a:avLst/>
          </a:prstGeom>
          <a:noFill/>
        </p:spPr>
        <p:txBody>
          <a:bodyPr wrap="square">
            <a:spAutoFit/>
          </a:bodyPr>
          <a:lstStyle/>
          <a:p>
            <a:pPr algn="ctr"/>
            <a:r>
              <a:rPr lang="en-US" sz="2400" b="1" dirty="0">
                <a:solidFill>
                  <a:srgbClr val="0070C0"/>
                </a:solidFill>
              </a:rPr>
              <a:t>“Introduction to MSSQL Server: Learn to Speak Data”</a:t>
            </a:r>
            <a:endParaRPr lang="en-IN" sz="2400" b="1" dirty="0">
              <a:solidFill>
                <a:srgbClr val="0070C0"/>
              </a:solidFill>
            </a:endParaRPr>
          </a:p>
        </p:txBody>
      </p:sp>
      <p:pic>
        <p:nvPicPr>
          <p:cNvPr id="1026" name="Picture 2">
            <a:extLst>
              <a:ext uri="{FF2B5EF4-FFF2-40B4-BE49-F238E27FC236}">
                <a16:creationId xmlns:a16="http://schemas.microsoft.com/office/drawing/2014/main" id="{D3D515F6-C67B-1E4A-9FBB-607B621B8E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655" y="95678"/>
            <a:ext cx="2124075" cy="17145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AD09F61D-3E8B-2C00-114F-C0B880C24312}"/>
              </a:ext>
            </a:extLst>
          </p:cNvPr>
          <p:cNvSpPr txBox="1"/>
          <p:nvPr/>
        </p:nvSpPr>
        <p:spPr>
          <a:xfrm>
            <a:off x="1150707" y="5918586"/>
            <a:ext cx="9784904" cy="646331"/>
          </a:xfrm>
          <a:prstGeom prst="rect">
            <a:avLst/>
          </a:prstGeom>
          <a:noFill/>
        </p:spPr>
        <p:txBody>
          <a:bodyPr wrap="square">
            <a:spAutoFit/>
          </a:bodyPr>
          <a:lstStyle/>
          <a:p>
            <a:pPr algn="ctr"/>
            <a:r>
              <a:rPr lang="en-US" b="1" dirty="0"/>
              <a:t>Disclaimer : </a:t>
            </a:r>
            <a:r>
              <a:rPr lang="en-US" dirty="0"/>
              <a:t>“Microsoft and SQL Server are trademarks of Microsoft Corporation. This presentation is for educational purposes only.”</a:t>
            </a:r>
            <a:endParaRPr lang="en-IN" dirty="0"/>
          </a:p>
        </p:txBody>
      </p:sp>
    </p:spTree>
    <p:extLst>
      <p:ext uri="{BB962C8B-B14F-4D97-AF65-F5344CB8AC3E}">
        <p14:creationId xmlns:p14="http://schemas.microsoft.com/office/powerpoint/2010/main" val="38927596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78369-AF32-A12D-A9BE-E304989DF9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A43A9A-A4EE-C0F4-5A04-3170B29139F2}"/>
              </a:ext>
            </a:extLst>
          </p:cNvPr>
          <p:cNvSpPr>
            <a:spLocks noGrp="1"/>
          </p:cNvSpPr>
          <p:nvPr>
            <p:ph type="title"/>
          </p:nvPr>
        </p:nvSpPr>
        <p:spPr>
          <a:xfrm>
            <a:off x="277402" y="147262"/>
            <a:ext cx="5527497" cy="489734"/>
          </a:xfrm>
        </p:spPr>
        <p:txBody>
          <a:bodyPr>
            <a:normAutofit fontScale="90000"/>
          </a:bodyPr>
          <a:lstStyle/>
          <a:p>
            <a:r>
              <a:rPr lang="en-IN" sz="2900" b="1" u="sng" dirty="0">
                <a:solidFill>
                  <a:srgbClr val="002060"/>
                </a:solidFill>
              </a:rPr>
              <a:t>Microsoft SQL Server Architecture</a:t>
            </a:r>
          </a:p>
        </p:txBody>
      </p:sp>
      <p:pic>
        <p:nvPicPr>
          <p:cNvPr id="2050" name="Picture 2" descr="Generate a restaurant-style illustration of MSSQL architecture, where the components are represented as parts of a restaurant (e.g., Client Layer as customers, Relational Engine as head chef, Storage Engine as pantry/fridge, SQL OS as manager)">
            <a:extLst>
              <a:ext uri="{FF2B5EF4-FFF2-40B4-BE49-F238E27FC236}">
                <a16:creationId xmlns:a16="http://schemas.microsoft.com/office/drawing/2014/main" id="{D83AEDA9-7F02-6024-DB2A-AB197C201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544" y="770561"/>
            <a:ext cx="4193569" cy="59435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7B2FEE0-5510-4D44-8FF3-A2FCF2C152CF}"/>
              </a:ext>
            </a:extLst>
          </p:cNvPr>
          <p:cNvSpPr txBox="1"/>
          <p:nvPr/>
        </p:nvSpPr>
        <p:spPr>
          <a:xfrm>
            <a:off x="4849403" y="1343265"/>
            <a:ext cx="4695289" cy="4247317"/>
          </a:xfrm>
          <a:prstGeom prst="rect">
            <a:avLst/>
          </a:prstGeom>
          <a:noFill/>
        </p:spPr>
        <p:txBody>
          <a:bodyPr wrap="square">
            <a:spAutoFit/>
          </a:bodyPr>
          <a:lstStyle/>
          <a:p>
            <a:pPr marL="285750" indent="-285750" algn="just">
              <a:buFont typeface="Wingdings" panose="05000000000000000000" pitchFamily="2" charset="2"/>
              <a:buChar char="q"/>
            </a:pPr>
            <a:r>
              <a:rPr lang="en-IN" dirty="0"/>
              <a:t>You (customer) place an order (query).</a:t>
            </a:r>
          </a:p>
          <a:p>
            <a:pPr marL="285750" indent="-285750" algn="just">
              <a:buFont typeface="Wingdings" panose="05000000000000000000" pitchFamily="2" charset="2"/>
              <a:buChar char="q"/>
            </a:pPr>
            <a:endParaRPr lang="en-IN" dirty="0"/>
          </a:p>
          <a:p>
            <a:pPr marL="285750" indent="-285750" algn="just">
              <a:buFont typeface="Wingdings" panose="05000000000000000000" pitchFamily="2" charset="2"/>
              <a:buChar char="q"/>
            </a:pPr>
            <a:r>
              <a:rPr lang="en-IN" dirty="0"/>
              <a:t>The chef (Relational Engine) reviews the order and decides how best to prepare it.</a:t>
            </a:r>
          </a:p>
          <a:p>
            <a:pPr marL="285750" indent="-285750" algn="just">
              <a:buFont typeface="Wingdings" panose="05000000000000000000" pitchFamily="2" charset="2"/>
              <a:buChar char="q"/>
            </a:pPr>
            <a:endParaRPr lang="en-IN" dirty="0"/>
          </a:p>
          <a:p>
            <a:pPr marL="285750" indent="-285750" algn="just">
              <a:buFont typeface="Wingdings" panose="05000000000000000000" pitchFamily="2" charset="2"/>
              <a:buChar char="q"/>
            </a:pPr>
            <a:r>
              <a:rPr lang="en-IN" dirty="0"/>
              <a:t>The pantry (Storage Engine) provides the ingredients (data).</a:t>
            </a:r>
          </a:p>
          <a:p>
            <a:pPr marL="285750" indent="-285750" algn="just">
              <a:buFont typeface="Wingdings" panose="05000000000000000000" pitchFamily="2" charset="2"/>
              <a:buChar char="q"/>
            </a:pPr>
            <a:endParaRPr lang="en-IN" dirty="0"/>
          </a:p>
          <a:p>
            <a:pPr marL="285750" indent="-285750" algn="just">
              <a:buFont typeface="Wingdings" panose="05000000000000000000" pitchFamily="2" charset="2"/>
              <a:buChar char="q"/>
            </a:pPr>
            <a:r>
              <a:rPr lang="en-IN" dirty="0"/>
              <a:t>The manager (SQL OS) ensures there's enough power and resources to keep things smooth.</a:t>
            </a:r>
          </a:p>
          <a:p>
            <a:pPr marL="285750" indent="-285750" algn="just">
              <a:buFont typeface="Wingdings" panose="05000000000000000000" pitchFamily="2" charset="2"/>
              <a:buChar char="q"/>
            </a:pPr>
            <a:endParaRPr lang="en-IN" dirty="0"/>
          </a:p>
          <a:p>
            <a:pPr marL="285750" indent="-285750" algn="just">
              <a:buFont typeface="Wingdings" panose="05000000000000000000" pitchFamily="2" charset="2"/>
              <a:buChar char="q"/>
            </a:pPr>
            <a:r>
              <a:rPr lang="en-IN" dirty="0"/>
              <a:t>Your delicious dish (query result) comes back to you.</a:t>
            </a:r>
          </a:p>
        </p:txBody>
      </p:sp>
    </p:spTree>
    <p:extLst>
      <p:ext uri="{BB962C8B-B14F-4D97-AF65-F5344CB8AC3E}">
        <p14:creationId xmlns:p14="http://schemas.microsoft.com/office/powerpoint/2010/main" val="4175108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3E2118-37E5-23A0-6FA4-27E647F60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93E1A0-F360-80A1-09F6-B1C4E615BF87}"/>
              </a:ext>
            </a:extLst>
          </p:cNvPr>
          <p:cNvSpPr>
            <a:spLocks noGrp="1"/>
          </p:cNvSpPr>
          <p:nvPr>
            <p:ph type="title"/>
          </p:nvPr>
        </p:nvSpPr>
        <p:spPr>
          <a:xfrm>
            <a:off x="297952" y="75345"/>
            <a:ext cx="11681717" cy="489734"/>
          </a:xfrm>
        </p:spPr>
        <p:txBody>
          <a:bodyPr>
            <a:normAutofit fontScale="90000"/>
          </a:bodyPr>
          <a:lstStyle/>
          <a:p>
            <a:r>
              <a:rPr lang="en-IN" sz="2900" b="1" u="sng" dirty="0">
                <a:solidFill>
                  <a:srgbClr val="002060"/>
                </a:solidFill>
              </a:rPr>
              <a:t>5. Introduction to Microsoft SQL Server(MSSQL)</a:t>
            </a:r>
          </a:p>
        </p:txBody>
      </p:sp>
      <p:sp>
        <p:nvSpPr>
          <p:cNvPr id="3" name="TextBox 2">
            <a:extLst>
              <a:ext uri="{FF2B5EF4-FFF2-40B4-BE49-F238E27FC236}">
                <a16:creationId xmlns:a16="http://schemas.microsoft.com/office/drawing/2014/main" id="{B5D22B3E-0A67-D2DE-35B0-63C03906ED00}"/>
              </a:ext>
            </a:extLst>
          </p:cNvPr>
          <p:cNvSpPr txBox="1"/>
          <p:nvPr/>
        </p:nvSpPr>
        <p:spPr>
          <a:xfrm>
            <a:off x="344453" y="534256"/>
            <a:ext cx="10361219" cy="6227795"/>
          </a:xfrm>
          <a:prstGeom prst="rect">
            <a:avLst/>
          </a:prstGeom>
          <a:noFill/>
        </p:spPr>
        <p:txBody>
          <a:bodyPr wrap="square" rtlCol="0">
            <a:spAutoFit/>
          </a:bodyPr>
          <a:lstStyle/>
          <a:p>
            <a:r>
              <a:rPr lang="en-US" sz="2400" b="1" dirty="0"/>
              <a:t>What Is SQL Server?</a:t>
            </a:r>
          </a:p>
          <a:p>
            <a:pPr marL="285750" indent="-285750" algn="just">
              <a:lnSpc>
                <a:spcPct val="150000"/>
              </a:lnSpc>
              <a:buFont typeface="Wingdings" panose="05000000000000000000" pitchFamily="2" charset="2"/>
              <a:buChar char="q"/>
            </a:pPr>
            <a:r>
              <a:rPr lang="en-US" dirty="0"/>
              <a:t>It is a software, developed by Microsoft, which is implemented from the specification of RDBMS.</a:t>
            </a:r>
          </a:p>
          <a:p>
            <a:pPr marL="285750" indent="-285750" algn="just">
              <a:lnSpc>
                <a:spcPct val="150000"/>
              </a:lnSpc>
              <a:buFont typeface="Wingdings" panose="05000000000000000000" pitchFamily="2" charset="2"/>
              <a:buChar char="q"/>
            </a:pPr>
            <a:r>
              <a:rPr lang="en-US" dirty="0"/>
              <a:t>It is platform dependent. SQL Server ran </a:t>
            </a:r>
            <a:r>
              <a:rPr lang="en-US" b="1" dirty="0"/>
              <a:t>only on Windows</a:t>
            </a:r>
            <a:r>
              <a:rPr lang="en-US" dirty="0"/>
              <a:t> for many years, making it a </a:t>
            </a:r>
            <a:r>
              <a:rPr lang="en-US" b="1" dirty="0"/>
              <a:t>Windows-dependent</a:t>
            </a:r>
            <a:r>
              <a:rPr lang="en-US" dirty="0"/>
              <a:t> platform.</a:t>
            </a:r>
            <a:r>
              <a:rPr lang="en-IN" dirty="0"/>
              <a:t> Microsoft began supporting </a:t>
            </a:r>
            <a:r>
              <a:rPr lang="en-IN" b="1" dirty="0"/>
              <a:t>Linux</a:t>
            </a:r>
            <a:r>
              <a:rPr lang="en-IN" dirty="0"/>
              <a:t> (for distributions like Ubuntu, Red Hat, SUSE), making SQL Server </a:t>
            </a:r>
            <a:r>
              <a:rPr lang="en-IN" b="1" dirty="0"/>
              <a:t>cross-platform</a:t>
            </a:r>
            <a:r>
              <a:rPr lang="en-IN" dirty="0"/>
              <a:t> starting with version 2017.</a:t>
            </a:r>
          </a:p>
          <a:p>
            <a:pPr marL="285750" indent="-285750" algn="just">
              <a:lnSpc>
                <a:spcPct val="150000"/>
              </a:lnSpc>
              <a:buFont typeface="Wingdings" panose="05000000000000000000" pitchFamily="2" charset="2"/>
              <a:buChar char="q"/>
            </a:pPr>
            <a:r>
              <a:rPr lang="en-US" dirty="0"/>
              <a:t>SQL Server 2019, 2022, and likely 2025 all continue to support Linux, in addition to Windows.</a:t>
            </a:r>
          </a:p>
          <a:p>
            <a:pPr marL="285750" indent="-285750" algn="just">
              <a:lnSpc>
                <a:spcPct val="150000"/>
              </a:lnSpc>
              <a:buFont typeface="Wingdings" panose="05000000000000000000" pitchFamily="2" charset="2"/>
              <a:buChar char="q"/>
            </a:pPr>
            <a:r>
              <a:rPr lang="en-US" dirty="0"/>
              <a:t>macOS – Not natively supported means that an application or software </a:t>
            </a:r>
            <a:r>
              <a:rPr lang="en-US" b="1" dirty="0"/>
              <a:t>doesn’t run directly on that platform or operating system</a:t>
            </a:r>
            <a:r>
              <a:rPr lang="en-US" dirty="0"/>
              <a:t>—at least not without extra tools or workarounds. Need to use </a:t>
            </a:r>
            <a:r>
              <a:rPr lang="en-US" b="1" dirty="0"/>
              <a:t>Docker</a:t>
            </a:r>
            <a:r>
              <a:rPr lang="en-US" dirty="0"/>
              <a:t>, a </a:t>
            </a:r>
            <a:r>
              <a:rPr lang="en-US" b="1" dirty="0"/>
              <a:t>virtual machine (VM)</a:t>
            </a:r>
            <a:r>
              <a:rPr lang="en-US" dirty="0"/>
              <a:t>, or remote access to a server that’s running SQL Server.</a:t>
            </a:r>
          </a:p>
          <a:p>
            <a:pPr marL="285750" indent="-285750" algn="just">
              <a:lnSpc>
                <a:spcPct val="150000"/>
              </a:lnSpc>
              <a:buFont typeface="Wingdings" panose="05000000000000000000" pitchFamily="2" charset="2"/>
              <a:buChar char="q"/>
            </a:pPr>
            <a:r>
              <a:rPr lang="en-US" dirty="0"/>
              <a:t>To create databases.</a:t>
            </a:r>
          </a:p>
          <a:p>
            <a:pPr marL="285750" indent="-285750" algn="just">
              <a:lnSpc>
                <a:spcPct val="150000"/>
              </a:lnSpc>
              <a:buFont typeface="Wingdings" panose="05000000000000000000" pitchFamily="2" charset="2"/>
              <a:buChar char="q"/>
            </a:pPr>
            <a:r>
              <a:rPr lang="en-US" dirty="0"/>
              <a:t>To maintain databases.</a:t>
            </a:r>
          </a:p>
          <a:p>
            <a:pPr marL="285750" indent="-285750" algn="just">
              <a:lnSpc>
                <a:spcPct val="150000"/>
              </a:lnSpc>
              <a:buFont typeface="Wingdings" panose="05000000000000000000" pitchFamily="2" charset="2"/>
              <a:buChar char="q"/>
            </a:pPr>
            <a:r>
              <a:rPr lang="en-US" dirty="0"/>
              <a:t>To analyze the data through SQL Server Analysis Services (SSAS).</a:t>
            </a:r>
          </a:p>
          <a:p>
            <a:pPr marL="285750" indent="-285750" algn="just">
              <a:lnSpc>
                <a:spcPct val="150000"/>
              </a:lnSpc>
              <a:buFont typeface="Wingdings" panose="05000000000000000000" pitchFamily="2" charset="2"/>
              <a:buChar char="q"/>
            </a:pPr>
            <a:r>
              <a:rPr lang="en-US" dirty="0"/>
              <a:t>To generate reports through SQL Server Reporting Services (SSRS).</a:t>
            </a:r>
          </a:p>
          <a:p>
            <a:pPr marL="285750" indent="-285750" algn="just">
              <a:lnSpc>
                <a:spcPct val="150000"/>
              </a:lnSpc>
              <a:buFont typeface="Wingdings" panose="05000000000000000000" pitchFamily="2" charset="2"/>
              <a:buChar char="q"/>
            </a:pPr>
            <a:r>
              <a:rPr lang="en-US" dirty="0"/>
              <a:t>To carry out ETL operations through SQL Server Integration Services (SSIS).</a:t>
            </a:r>
            <a:endParaRPr lang="en-US" b="1" dirty="0"/>
          </a:p>
        </p:txBody>
      </p:sp>
    </p:spTree>
    <p:extLst>
      <p:ext uri="{BB962C8B-B14F-4D97-AF65-F5344CB8AC3E}">
        <p14:creationId xmlns:p14="http://schemas.microsoft.com/office/powerpoint/2010/main" val="1769874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516F79-9191-BC85-FDD1-57389B6C0E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AB4B42-2526-5C1A-612E-7D8DE11BC680}"/>
              </a:ext>
            </a:extLst>
          </p:cNvPr>
          <p:cNvSpPr>
            <a:spLocks noGrp="1"/>
          </p:cNvSpPr>
          <p:nvPr>
            <p:ph type="title"/>
          </p:nvPr>
        </p:nvSpPr>
        <p:spPr>
          <a:xfrm>
            <a:off x="297953" y="75345"/>
            <a:ext cx="7798084" cy="541104"/>
          </a:xfrm>
        </p:spPr>
        <p:txBody>
          <a:bodyPr>
            <a:normAutofit/>
          </a:bodyPr>
          <a:lstStyle/>
          <a:p>
            <a:r>
              <a:rPr lang="en-IN" sz="2800" b="1" u="sng" dirty="0">
                <a:solidFill>
                  <a:srgbClr val="002060"/>
                </a:solidFill>
              </a:rPr>
              <a:t>Introduction to Microsoft SQL Server(MSSQL)</a:t>
            </a:r>
          </a:p>
        </p:txBody>
      </p:sp>
      <p:sp>
        <p:nvSpPr>
          <p:cNvPr id="11" name="TextBox 10">
            <a:extLst>
              <a:ext uri="{FF2B5EF4-FFF2-40B4-BE49-F238E27FC236}">
                <a16:creationId xmlns:a16="http://schemas.microsoft.com/office/drawing/2014/main" id="{6A836509-C966-B3C4-6D24-C0BF1BAFA298}"/>
              </a:ext>
            </a:extLst>
          </p:cNvPr>
          <p:cNvSpPr txBox="1"/>
          <p:nvPr/>
        </p:nvSpPr>
        <p:spPr>
          <a:xfrm>
            <a:off x="226032" y="868436"/>
            <a:ext cx="6102848" cy="400110"/>
          </a:xfrm>
          <a:prstGeom prst="rect">
            <a:avLst/>
          </a:prstGeom>
          <a:noFill/>
        </p:spPr>
        <p:txBody>
          <a:bodyPr wrap="square">
            <a:spAutoFit/>
          </a:bodyPr>
          <a:lstStyle/>
          <a:p>
            <a:r>
              <a:rPr lang="en-US" sz="2000" b="1" u="sng" dirty="0"/>
              <a:t>Core Components of SQL Server</a:t>
            </a:r>
            <a:endParaRPr lang="en-IN" sz="2000" b="1" u="sng" dirty="0"/>
          </a:p>
        </p:txBody>
      </p:sp>
      <p:sp>
        <p:nvSpPr>
          <p:cNvPr id="14" name="TextBox 13">
            <a:extLst>
              <a:ext uri="{FF2B5EF4-FFF2-40B4-BE49-F238E27FC236}">
                <a16:creationId xmlns:a16="http://schemas.microsoft.com/office/drawing/2014/main" id="{81993952-B611-7B49-6C00-2EC48694D405}"/>
              </a:ext>
            </a:extLst>
          </p:cNvPr>
          <p:cNvSpPr txBox="1"/>
          <p:nvPr/>
        </p:nvSpPr>
        <p:spPr>
          <a:xfrm>
            <a:off x="5510854" y="2137025"/>
            <a:ext cx="5342563" cy="923330"/>
          </a:xfrm>
          <a:prstGeom prst="rect">
            <a:avLst/>
          </a:prstGeom>
          <a:noFill/>
        </p:spPr>
        <p:txBody>
          <a:bodyPr wrap="square" rtlCol="0">
            <a:spAutoFit/>
          </a:bodyPr>
          <a:lstStyle/>
          <a:p>
            <a:pPr marL="342900" indent="-342900">
              <a:buAutoNum type="arabicPeriod"/>
            </a:pPr>
            <a:r>
              <a:rPr lang="en-US" dirty="0"/>
              <a:t>Install SQL Server Express and SSMS.</a:t>
            </a:r>
          </a:p>
          <a:p>
            <a:pPr marL="342900" indent="-342900">
              <a:buAutoNum type="arabicPeriod"/>
            </a:pPr>
            <a:r>
              <a:rPr lang="en-IN" dirty="0"/>
              <a:t>Create your first database.</a:t>
            </a:r>
          </a:p>
          <a:p>
            <a:pPr marL="342900" indent="-342900">
              <a:buAutoNum type="arabicPeriod"/>
            </a:pPr>
            <a:r>
              <a:rPr lang="en-IN" dirty="0"/>
              <a:t>Write a simple SELECT Query</a:t>
            </a:r>
          </a:p>
        </p:txBody>
      </p:sp>
      <p:sp>
        <p:nvSpPr>
          <p:cNvPr id="30" name="TextBox 29">
            <a:extLst>
              <a:ext uri="{FF2B5EF4-FFF2-40B4-BE49-F238E27FC236}">
                <a16:creationId xmlns:a16="http://schemas.microsoft.com/office/drawing/2014/main" id="{3BC9953E-4955-6DB6-B2A2-F1D742515DB1}"/>
              </a:ext>
            </a:extLst>
          </p:cNvPr>
          <p:cNvSpPr txBox="1"/>
          <p:nvPr/>
        </p:nvSpPr>
        <p:spPr>
          <a:xfrm>
            <a:off x="5558321" y="3483810"/>
            <a:ext cx="5650787" cy="1200329"/>
          </a:xfrm>
          <a:prstGeom prst="rect">
            <a:avLst/>
          </a:prstGeom>
          <a:noFill/>
        </p:spPr>
        <p:txBody>
          <a:bodyPr wrap="square">
            <a:spAutoFit/>
          </a:bodyPr>
          <a:lstStyle/>
          <a:p>
            <a:r>
              <a:rPr lang="en-US" b="1" dirty="0"/>
              <a:t>SQL Server Express</a:t>
            </a:r>
            <a:r>
              <a:rPr lang="en-US" dirty="0"/>
              <a:t> (Free edition for learning)</a:t>
            </a:r>
          </a:p>
          <a:p>
            <a:endParaRPr lang="en-US" b="1" dirty="0"/>
          </a:p>
          <a:p>
            <a:r>
              <a:rPr lang="en-US" b="1" dirty="0"/>
              <a:t>SQL Server Management Studio (SSMS)</a:t>
            </a:r>
            <a:r>
              <a:rPr lang="en-US" dirty="0"/>
              <a:t> – IDE for writing and running queries</a:t>
            </a:r>
          </a:p>
        </p:txBody>
      </p:sp>
      <p:sp>
        <p:nvSpPr>
          <p:cNvPr id="33" name="TextBox 32">
            <a:extLst>
              <a:ext uri="{FF2B5EF4-FFF2-40B4-BE49-F238E27FC236}">
                <a16:creationId xmlns:a16="http://schemas.microsoft.com/office/drawing/2014/main" id="{745E1C0F-BD20-AC37-9737-A5C90449F56D}"/>
              </a:ext>
            </a:extLst>
          </p:cNvPr>
          <p:cNvSpPr txBox="1"/>
          <p:nvPr/>
        </p:nvSpPr>
        <p:spPr>
          <a:xfrm>
            <a:off x="5589142" y="1680092"/>
            <a:ext cx="3801438" cy="400110"/>
          </a:xfrm>
          <a:prstGeom prst="rect">
            <a:avLst/>
          </a:prstGeom>
          <a:noFill/>
        </p:spPr>
        <p:txBody>
          <a:bodyPr wrap="square">
            <a:spAutoFit/>
          </a:bodyPr>
          <a:lstStyle/>
          <a:p>
            <a:r>
              <a:rPr lang="en-IN" sz="2000" b="1" u="sng" dirty="0"/>
              <a:t>First Steps</a:t>
            </a:r>
          </a:p>
        </p:txBody>
      </p:sp>
      <p:sp>
        <p:nvSpPr>
          <p:cNvPr id="39" name="TextBox 38">
            <a:extLst>
              <a:ext uri="{FF2B5EF4-FFF2-40B4-BE49-F238E27FC236}">
                <a16:creationId xmlns:a16="http://schemas.microsoft.com/office/drawing/2014/main" id="{8D7D139D-D2FE-291E-46EE-AF5B77FE99C9}"/>
              </a:ext>
            </a:extLst>
          </p:cNvPr>
          <p:cNvSpPr txBox="1"/>
          <p:nvPr/>
        </p:nvSpPr>
        <p:spPr>
          <a:xfrm>
            <a:off x="5517226" y="3046557"/>
            <a:ext cx="6102848" cy="400110"/>
          </a:xfrm>
          <a:prstGeom prst="rect">
            <a:avLst/>
          </a:prstGeom>
          <a:noFill/>
        </p:spPr>
        <p:txBody>
          <a:bodyPr wrap="square">
            <a:spAutoFit/>
          </a:bodyPr>
          <a:lstStyle/>
          <a:p>
            <a:r>
              <a:rPr lang="en-IN" sz="2000" b="1" u="sng" dirty="0"/>
              <a:t>Tools Used</a:t>
            </a:r>
          </a:p>
        </p:txBody>
      </p:sp>
      <p:pic>
        <p:nvPicPr>
          <p:cNvPr id="41" name="Picture 40">
            <a:extLst>
              <a:ext uri="{FF2B5EF4-FFF2-40B4-BE49-F238E27FC236}">
                <a16:creationId xmlns:a16="http://schemas.microsoft.com/office/drawing/2014/main" id="{13B084C8-C422-CC27-2D94-E0854414F9B5}"/>
              </a:ext>
            </a:extLst>
          </p:cNvPr>
          <p:cNvPicPr>
            <a:picLocks noChangeAspect="1"/>
          </p:cNvPicPr>
          <p:nvPr/>
        </p:nvPicPr>
        <p:blipFill>
          <a:blip r:embed="rId2"/>
          <a:stretch>
            <a:fillRect/>
          </a:stretch>
        </p:blipFill>
        <p:spPr>
          <a:xfrm>
            <a:off x="258709" y="1441131"/>
            <a:ext cx="4749800" cy="3808965"/>
          </a:xfrm>
          <a:prstGeom prst="rect">
            <a:avLst/>
          </a:prstGeom>
        </p:spPr>
      </p:pic>
      <p:sp>
        <p:nvSpPr>
          <p:cNvPr id="44" name="TextBox 43">
            <a:extLst>
              <a:ext uri="{FF2B5EF4-FFF2-40B4-BE49-F238E27FC236}">
                <a16:creationId xmlns:a16="http://schemas.microsoft.com/office/drawing/2014/main" id="{9D360E59-8F67-A2C5-5919-290E9E647997}"/>
              </a:ext>
            </a:extLst>
          </p:cNvPr>
          <p:cNvSpPr txBox="1"/>
          <p:nvPr/>
        </p:nvSpPr>
        <p:spPr>
          <a:xfrm>
            <a:off x="1808253" y="5495621"/>
            <a:ext cx="5619964" cy="1200329"/>
          </a:xfrm>
          <a:prstGeom prst="rect">
            <a:avLst/>
          </a:prstGeom>
          <a:noFill/>
        </p:spPr>
        <p:txBody>
          <a:bodyPr wrap="square">
            <a:spAutoFit/>
          </a:bodyPr>
          <a:lstStyle/>
          <a:p>
            <a:r>
              <a:rPr lang="en-IN" sz="1800" dirty="0">
                <a:solidFill>
                  <a:srgbClr val="0000FF"/>
                </a:solidFill>
                <a:latin typeface="Consolas" panose="020B0609020204030204" pitchFamily="49" charset="0"/>
              </a:rPr>
              <a:t>SELECT</a:t>
            </a:r>
            <a:r>
              <a:rPr lang="en-IN" sz="1800" dirty="0">
                <a:solidFill>
                  <a:srgbClr val="000000"/>
                </a:solidFill>
                <a:latin typeface="Consolas" panose="020B0609020204030204" pitchFamily="49" charset="0"/>
              </a:rPr>
              <a:t> </a:t>
            </a:r>
          </a:p>
          <a:p>
            <a:r>
              <a:rPr lang="en-IN" sz="1800" dirty="0">
                <a:solidFill>
                  <a:srgbClr val="000000"/>
                </a:solidFill>
                <a:latin typeface="Consolas" panose="020B0609020204030204" pitchFamily="49" charset="0"/>
              </a:rPr>
              <a:t>    </a:t>
            </a:r>
            <a:r>
              <a:rPr lang="en-IN" sz="1800" dirty="0">
                <a:solidFill>
                  <a:srgbClr val="FF00FF"/>
                </a:solidFill>
                <a:latin typeface="Consolas" panose="020B0609020204030204" pitchFamily="49" charset="0"/>
              </a:rPr>
              <a:t>SERVERPROPERTY</a:t>
            </a:r>
            <a:r>
              <a:rPr lang="en-IN" sz="1800" dirty="0">
                <a:solidFill>
                  <a:srgbClr val="808080"/>
                </a:solidFill>
                <a:latin typeface="Consolas" panose="020B0609020204030204" pitchFamily="49" charset="0"/>
              </a:rPr>
              <a:t>(</a:t>
            </a:r>
            <a:r>
              <a:rPr lang="en-IN" sz="1800" dirty="0">
                <a:solidFill>
                  <a:srgbClr val="FF0000"/>
                </a:solidFill>
                <a:latin typeface="Consolas" panose="020B0609020204030204" pitchFamily="49" charset="0"/>
              </a:rPr>
              <a:t>'Edition'</a:t>
            </a:r>
            <a:r>
              <a:rPr lang="en-IN" sz="1800" dirty="0">
                <a:solidFill>
                  <a:srgbClr val="808080"/>
                </a:solidFill>
                <a:latin typeface="Consolas" panose="020B0609020204030204" pitchFamily="49" charset="0"/>
              </a:rPr>
              <a:t>)</a:t>
            </a:r>
            <a:r>
              <a:rPr lang="en-IN" sz="1800" dirty="0">
                <a:solidFill>
                  <a:srgbClr val="000000"/>
                </a:solidFill>
                <a:latin typeface="Consolas" panose="020B0609020204030204" pitchFamily="49" charset="0"/>
              </a:rPr>
              <a:t> </a:t>
            </a:r>
            <a:r>
              <a:rPr lang="en-IN" sz="1800" dirty="0">
                <a:solidFill>
                  <a:srgbClr val="0000FF"/>
                </a:solidFill>
                <a:latin typeface="Consolas" panose="020B0609020204030204" pitchFamily="49" charset="0"/>
              </a:rPr>
              <a:t>AS</a:t>
            </a:r>
            <a:r>
              <a:rPr lang="en-IN" sz="1800" dirty="0">
                <a:solidFill>
                  <a:srgbClr val="000000"/>
                </a:solidFill>
                <a:latin typeface="Consolas" panose="020B0609020204030204" pitchFamily="49" charset="0"/>
              </a:rPr>
              <a:t> Edition</a:t>
            </a:r>
            <a:r>
              <a:rPr lang="en-IN" sz="1800" dirty="0">
                <a:solidFill>
                  <a:srgbClr val="808080"/>
                </a:solidFill>
                <a:latin typeface="Consolas" panose="020B0609020204030204" pitchFamily="49" charset="0"/>
              </a:rPr>
              <a:t>,</a:t>
            </a:r>
            <a:endParaRPr lang="en-IN" sz="1800" dirty="0">
              <a:solidFill>
                <a:srgbClr val="000000"/>
              </a:solidFill>
              <a:latin typeface="Consolas" panose="020B0609020204030204" pitchFamily="49" charset="0"/>
            </a:endParaRPr>
          </a:p>
          <a:p>
            <a:r>
              <a:rPr lang="en-IN" sz="1800" dirty="0">
                <a:solidFill>
                  <a:srgbClr val="000000"/>
                </a:solidFill>
                <a:latin typeface="Consolas" panose="020B0609020204030204" pitchFamily="49" charset="0"/>
              </a:rPr>
              <a:t>    </a:t>
            </a:r>
            <a:r>
              <a:rPr lang="en-IN" sz="1800" dirty="0">
                <a:solidFill>
                  <a:srgbClr val="FF00FF"/>
                </a:solidFill>
                <a:latin typeface="Consolas" panose="020B0609020204030204" pitchFamily="49" charset="0"/>
              </a:rPr>
              <a:t>SERVERPROPERTY</a:t>
            </a:r>
            <a:r>
              <a:rPr lang="en-IN" sz="1800" dirty="0">
                <a:solidFill>
                  <a:srgbClr val="808080"/>
                </a:solidFill>
                <a:latin typeface="Consolas" panose="020B0609020204030204" pitchFamily="49" charset="0"/>
              </a:rPr>
              <a:t>(</a:t>
            </a:r>
            <a:r>
              <a:rPr lang="en-IN" sz="1800" dirty="0">
                <a:solidFill>
                  <a:srgbClr val="FF0000"/>
                </a:solidFill>
                <a:latin typeface="Consolas" panose="020B0609020204030204" pitchFamily="49" charset="0"/>
              </a:rPr>
              <a:t>'</a:t>
            </a:r>
            <a:r>
              <a:rPr lang="en-IN" sz="1800" dirty="0" err="1">
                <a:solidFill>
                  <a:srgbClr val="FF0000"/>
                </a:solidFill>
                <a:latin typeface="Consolas" panose="020B0609020204030204" pitchFamily="49" charset="0"/>
              </a:rPr>
              <a:t>ProductVersion</a:t>
            </a:r>
            <a:r>
              <a:rPr lang="en-IN" sz="1800" dirty="0">
                <a:solidFill>
                  <a:srgbClr val="FF0000"/>
                </a:solidFill>
                <a:latin typeface="Consolas" panose="020B0609020204030204" pitchFamily="49" charset="0"/>
              </a:rPr>
              <a:t>'</a:t>
            </a:r>
            <a:r>
              <a:rPr lang="en-IN" sz="1800" dirty="0">
                <a:solidFill>
                  <a:srgbClr val="808080"/>
                </a:solidFill>
                <a:latin typeface="Consolas" panose="020B0609020204030204" pitchFamily="49" charset="0"/>
              </a:rPr>
              <a:t>)</a:t>
            </a:r>
            <a:r>
              <a:rPr lang="en-IN" sz="1800" dirty="0">
                <a:solidFill>
                  <a:srgbClr val="000000"/>
                </a:solidFill>
                <a:latin typeface="Consolas" panose="020B0609020204030204" pitchFamily="49" charset="0"/>
              </a:rPr>
              <a:t> </a:t>
            </a:r>
            <a:r>
              <a:rPr lang="en-IN" sz="1800" dirty="0">
                <a:solidFill>
                  <a:srgbClr val="0000FF"/>
                </a:solidFill>
                <a:latin typeface="Consolas" panose="020B0609020204030204" pitchFamily="49" charset="0"/>
              </a:rPr>
              <a:t>AS</a:t>
            </a:r>
            <a:r>
              <a:rPr lang="en-IN" sz="1800" dirty="0">
                <a:solidFill>
                  <a:srgbClr val="000000"/>
                </a:solidFill>
                <a:latin typeface="Consolas" panose="020B0609020204030204" pitchFamily="49" charset="0"/>
              </a:rPr>
              <a:t> </a:t>
            </a:r>
            <a:r>
              <a:rPr lang="en-IN" sz="1800" dirty="0" err="1">
                <a:solidFill>
                  <a:srgbClr val="000000"/>
                </a:solidFill>
                <a:latin typeface="Consolas" panose="020B0609020204030204" pitchFamily="49" charset="0"/>
              </a:rPr>
              <a:t>ProductVersion</a:t>
            </a:r>
            <a:endParaRPr lang="en-IN" dirty="0"/>
          </a:p>
        </p:txBody>
      </p:sp>
      <p:pic>
        <p:nvPicPr>
          <p:cNvPr id="45" name="Graphic 44" descr="Information">
            <a:extLst>
              <a:ext uri="{FF2B5EF4-FFF2-40B4-BE49-F238E27FC236}">
                <a16:creationId xmlns:a16="http://schemas.microsoft.com/office/drawing/2014/main" id="{A17DE02F-6C3C-B2F6-B9C5-84FC190443B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4256" y="5663630"/>
            <a:ext cx="914400" cy="914400"/>
          </a:xfrm>
          <a:prstGeom prst="rect">
            <a:avLst/>
          </a:prstGeom>
        </p:spPr>
      </p:pic>
    </p:spTree>
    <p:extLst>
      <p:ext uri="{BB962C8B-B14F-4D97-AF65-F5344CB8AC3E}">
        <p14:creationId xmlns:p14="http://schemas.microsoft.com/office/powerpoint/2010/main" val="2178965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FA4EBB-1105-9D6F-1628-9F3AC21BF6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344B98-B8E2-0088-859F-0D48C051399F}"/>
              </a:ext>
            </a:extLst>
          </p:cNvPr>
          <p:cNvSpPr>
            <a:spLocks noGrp="1"/>
          </p:cNvSpPr>
          <p:nvPr>
            <p:ph type="title"/>
          </p:nvPr>
        </p:nvSpPr>
        <p:spPr>
          <a:xfrm>
            <a:off x="297952" y="157538"/>
            <a:ext cx="11681717" cy="674670"/>
          </a:xfrm>
        </p:spPr>
        <p:txBody>
          <a:bodyPr>
            <a:normAutofit/>
          </a:bodyPr>
          <a:lstStyle/>
          <a:p>
            <a:pPr algn="ctr"/>
            <a:r>
              <a:rPr lang="en-IN" sz="2900" b="1" u="sng" dirty="0">
                <a:solidFill>
                  <a:srgbClr val="002060"/>
                </a:solidFill>
              </a:rPr>
              <a:t>MSSQL Server Edition – Comparison Table</a:t>
            </a:r>
          </a:p>
        </p:txBody>
      </p:sp>
      <p:pic>
        <p:nvPicPr>
          <p:cNvPr id="5" name="Picture 4">
            <a:extLst>
              <a:ext uri="{FF2B5EF4-FFF2-40B4-BE49-F238E27FC236}">
                <a16:creationId xmlns:a16="http://schemas.microsoft.com/office/drawing/2014/main" id="{88815FD1-9FBB-8FA2-C2C5-96F297D3ED8F}"/>
              </a:ext>
            </a:extLst>
          </p:cNvPr>
          <p:cNvPicPr>
            <a:picLocks noChangeAspect="1"/>
          </p:cNvPicPr>
          <p:nvPr/>
        </p:nvPicPr>
        <p:blipFill>
          <a:blip r:embed="rId2"/>
          <a:stretch>
            <a:fillRect/>
          </a:stretch>
        </p:blipFill>
        <p:spPr>
          <a:xfrm>
            <a:off x="1087348" y="1193728"/>
            <a:ext cx="9639300" cy="3943350"/>
          </a:xfrm>
          <a:prstGeom prst="rect">
            <a:avLst/>
          </a:prstGeom>
        </p:spPr>
      </p:pic>
    </p:spTree>
    <p:extLst>
      <p:ext uri="{BB962C8B-B14F-4D97-AF65-F5344CB8AC3E}">
        <p14:creationId xmlns:p14="http://schemas.microsoft.com/office/powerpoint/2010/main" val="1532548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B1BEEA-C972-0D2A-E921-9122A79216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AA90EA-8194-7AF5-3B6A-7A6041748841}"/>
              </a:ext>
            </a:extLst>
          </p:cNvPr>
          <p:cNvSpPr>
            <a:spLocks noGrp="1"/>
          </p:cNvSpPr>
          <p:nvPr>
            <p:ph type="title"/>
          </p:nvPr>
        </p:nvSpPr>
        <p:spPr>
          <a:xfrm>
            <a:off x="297952" y="75345"/>
            <a:ext cx="11681717" cy="674670"/>
          </a:xfrm>
        </p:spPr>
        <p:txBody>
          <a:bodyPr>
            <a:normAutofit/>
          </a:bodyPr>
          <a:lstStyle/>
          <a:p>
            <a:pPr algn="ctr"/>
            <a:r>
              <a:rPr lang="en-IN" sz="2900" b="1" u="sng" dirty="0">
                <a:solidFill>
                  <a:srgbClr val="002060"/>
                </a:solidFill>
              </a:rPr>
              <a:t>MSSQL Server Installation Guide</a:t>
            </a:r>
          </a:p>
        </p:txBody>
      </p:sp>
      <p:sp>
        <p:nvSpPr>
          <p:cNvPr id="4" name="TextBox 3">
            <a:extLst>
              <a:ext uri="{FF2B5EF4-FFF2-40B4-BE49-F238E27FC236}">
                <a16:creationId xmlns:a16="http://schemas.microsoft.com/office/drawing/2014/main" id="{A7B99AC5-D4E4-6265-F56E-639C979CEA4A}"/>
              </a:ext>
            </a:extLst>
          </p:cNvPr>
          <p:cNvSpPr txBox="1"/>
          <p:nvPr/>
        </p:nvSpPr>
        <p:spPr>
          <a:xfrm>
            <a:off x="410966" y="920612"/>
            <a:ext cx="10972800" cy="5693866"/>
          </a:xfrm>
          <a:prstGeom prst="rect">
            <a:avLst/>
          </a:prstGeom>
          <a:noFill/>
        </p:spPr>
        <p:txBody>
          <a:bodyPr wrap="square">
            <a:spAutoFit/>
          </a:bodyPr>
          <a:lstStyle/>
          <a:p>
            <a:pPr>
              <a:buNone/>
            </a:pPr>
            <a:r>
              <a:rPr lang="en-US" sz="2000" b="1" dirty="0">
                <a:solidFill>
                  <a:srgbClr val="C00000"/>
                </a:solidFill>
              </a:rPr>
              <a:t>What Is SQL Server Express?</a:t>
            </a:r>
          </a:p>
          <a:p>
            <a:pPr>
              <a:buNone/>
            </a:pPr>
            <a:endParaRPr lang="en-US" b="1" dirty="0"/>
          </a:p>
          <a:p>
            <a:pPr lvl="1"/>
            <a:r>
              <a:rPr lang="en-US" dirty="0"/>
              <a:t>1. Free edition of Microsoft SQL Server</a:t>
            </a:r>
          </a:p>
          <a:p>
            <a:pPr lvl="1"/>
            <a:r>
              <a:rPr lang="en-US" dirty="0"/>
              <a:t>2. Ideal for students, developers, and small-scale apps</a:t>
            </a:r>
          </a:p>
          <a:p>
            <a:pPr lvl="1"/>
            <a:r>
              <a:rPr lang="en-US" dirty="0"/>
              <a:t>3. Lightweight, easy to install, and supports core database features</a:t>
            </a:r>
          </a:p>
          <a:p>
            <a:endParaRPr lang="en-US" dirty="0"/>
          </a:p>
          <a:p>
            <a:r>
              <a:rPr lang="en-US" sz="2000" b="1" u="sng" dirty="0">
                <a:solidFill>
                  <a:srgbClr val="C00000"/>
                </a:solidFill>
              </a:rPr>
              <a:t>Step 1 – Download the Installer</a:t>
            </a:r>
          </a:p>
          <a:p>
            <a:endParaRPr lang="en-US" dirty="0"/>
          </a:p>
          <a:p>
            <a:pPr marL="742950" lvl="1" indent="-285750">
              <a:buFont typeface="Wingdings" panose="05000000000000000000" pitchFamily="2" charset="2"/>
              <a:buChar char="q"/>
            </a:pPr>
            <a:r>
              <a:rPr lang="en-US" dirty="0"/>
              <a:t>Go to the official site: </a:t>
            </a:r>
            <a:r>
              <a:rPr lang="en-US" b="1" u="sng" dirty="0"/>
              <a:t>https://aka.ms/sqlexpress</a:t>
            </a:r>
          </a:p>
          <a:p>
            <a:pPr marL="742950" lvl="1" indent="-285750">
              <a:buFont typeface="Wingdings" panose="05000000000000000000" pitchFamily="2" charset="2"/>
              <a:buChar char="q"/>
            </a:pPr>
            <a:r>
              <a:rPr lang="en-US" dirty="0"/>
              <a:t>Click Download now</a:t>
            </a:r>
          </a:p>
          <a:p>
            <a:pPr marL="742950" lvl="1" indent="-285750">
              <a:buFont typeface="Wingdings" panose="05000000000000000000" pitchFamily="2" charset="2"/>
              <a:buChar char="q"/>
            </a:pPr>
            <a:r>
              <a:rPr lang="en-US" dirty="0"/>
              <a:t>Choose the Basic installer for quick setup or Custom for advanced options</a:t>
            </a:r>
          </a:p>
          <a:p>
            <a:pPr lvl="1"/>
            <a:endParaRPr lang="en-US" dirty="0"/>
          </a:p>
          <a:p>
            <a:r>
              <a:rPr lang="en-US" sz="2000" b="1" u="sng" dirty="0">
                <a:solidFill>
                  <a:srgbClr val="C00000"/>
                </a:solidFill>
              </a:rPr>
              <a:t>Step 2 – Launch the Installer</a:t>
            </a:r>
          </a:p>
          <a:p>
            <a:endParaRPr lang="en-US" dirty="0"/>
          </a:p>
          <a:p>
            <a:pPr marL="742950" lvl="1" indent="-285750">
              <a:buFont typeface="Wingdings" panose="05000000000000000000" pitchFamily="2" charset="2"/>
              <a:buChar char="q"/>
            </a:pPr>
            <a:r>
              <a:rPr lang="en-US" dirty="0"/>
              <a:t>Run the downloaded .exe file</a:t>
            </a:r>
          </a:p>
          <a:p>
            <a:pPr marL="742950" lvl="1" indent="-285750">
              <a:buFont typeface="Wingdings" panose="05000000000000000000" pitchFamily="2" charset="2"/>
              <a:buChar char="q"/>
            </a:pPr>
            <a:r>
              <a:rPr lang="en-US" dirty="0"/>
              <a:t>Choose one of the following:</a:t>
            </a:r>
          </a:p>
          <a:p>
            <a:pPr marL="1200150" lvl="2" indent="-285750">
              <a:buFont typeface="Courier New" panose="02070309020205020404" pitchFamily="49" charset="0"/>
              <a:buChar char="o"/>
            </a:pPr>
            <a:r>
              <a:rPr lang="en-US" dirty="0"/>
              <a:t>Basic – Quick install with default settings</a:t>
            </a:r>
          </a:p>
          <a:p>
            <a:pPr marL="1200150" lvl="2" indent="-285750">
              <a:buFont typeface="Courier New" panose="02070309020205020404" pitchFamily="49" charset="0"/>
              <a:buChar char="o"/>
            </a:pPr>
            <a:r>
              <a:rPr lang="en-US" dirty="0"/>
              <a:t>Custom – Choose features and install location</a:t>
            </a:r>
          </a:p>
          <a:p>
            <a:pPr marL="1200150" lvl="2" indent="-285750">
              <a:buFont typeface="Courier New" panose="02070309020205020404" pitchFamily="49" charset="0"/>
              <a:buChar char="o"/>
            </a:pPr>
            <a:r>
              <a:rPr lang="en-US" dirty="0"/>
              <a:t>Download Media – Save installer for offline use</a:t>
            </a:r>
          </a:p>
          <a:p>
            <a:pPr marL="742950" lvl="1" indent="-285750">
              <a:buFont typeface="Wingdings" panose="05000000000000000000" pitchFamily="2" charset="2"/>
              <a:buChar char="q"/>
            </a:pPr>
            <a:endParaRPr lang="en-US" dirty="0"/>
          </a:p>
        </p:txBody>
      </p:sp>
    </p:spTree>
    <p:extLst>
      <p:ext uri="{BB962C8B-B14F-4D97-AF65-F5344CB8AC3E}">
        <p14:creationId xmlns:p14="http://schemas.microsoft.com/office/powerpoint/2010/main" val="493772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0AF543-CF5D-0F10-5B56-96D0119507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40FA50-1B5B-1AAD-F332-24E6822DB1DE}"/>
              </a:ext>
            </a:extLst>
          </p:cNvPr>
          <p:cNvSpPr>
            <a:spLocks noGrp="1"/>
          </p:cNvSpPr>
          <p:nvPr>
            <p:ph type="title"/>
          </p:nvPr>
        </p:nvSpPr>
        <p:spPr>
          <a:xfrm>
            <a:off x="297952" y="75345"/>
            <a:ext cx="11681717" cy="674670"/>
          </a:xfrm>
        </p:spPr>
        <p:txBody>
          <a:bodyPr>
            <a:normAutofit/>
          </a:bodyPr>
          <a:lstStyle/>
          <a:p>
            <a:pPr algn="ctr"/>
            <a:r>
              <a:rPr lang="en-IN" sz="2900" b="1" u="sng" dirty="0">
                <a:solidFill>
                  <a:srgbClr val="002060"/>
                </a:solidFill>
              </a:rPr>
              <a:t>MSSQL Server Installation Guide</a:t>
            </a:r>
          </a:p>
        </p:txBody>
      </p:sp>
      <p:sp>
        <p:nvSpPr>
          <p:cNvPr id="4" name="TextBox 3">
            <a:extLst>
              <a:ext uri="{FF2B5EF4-FFF2-40B4-BE49-F238E27FC236}">
                <a16:creationId xmlns:a16="http://schemas.microsoft.com/office/drawing/2014/main" id="{CD2D1B67-AEAF-2DE8-83D4-08E314C72225}"/>
              </a:ext>
            </a:extLst>
          </p:cNvPr>
          <p:cNvSpPr txBox="1"/>
          <p:nvPr/>
        </p:nvSpPr>
        <p:spPr>
          <a:xfrm>
            <a:off x="410966" y="756228"/>
            <a:ext cx="10972800" cy="4308872"/>
          </a:xfrm>
          <a:prstGeom prst="rect">
            <a:avLst/>
          </a:prstGeom>
          <a:noFill/>
        </p:spPr>
        <p:txBody>
          <a:bodyPr wrap="square">
            <a:spAutoFit/>
          </a:bodyPr>
          <a:lstStyle/>
          <a:p>
            <a:r>
              <a:rPr lang="en-US" sz="2000" b="1" u="sng" dirty="0">
                <a:solidFill>
                  <a:srgbClr val="C00000"/>
                </a:solidFill>
              </a:rPr>
              <a:t>Step 3 – Installation Process</a:t>
            </a:r>
          </a:p>
          <a:p>
            <a:endParaRPr lang="en-US" dirty="0"/>
          </a:p>
          <a:p>
            <a:pPr marL="742950" lvl="1" indent="-285750" algn="just">
              <a:buFont typeface="Courier New" panose="02070309020205020404" pitchFamily="49" charset="0"/>
              <a:buChar char="o"/>
            </a:pPr>
            <a:r>
              <a:rPr lang="en-US" dirty="0"/>
              <a:t>Accept license terms</a:t>
            </a:r>
          </a:p>
          <a:p>
            <a:pPr marL="742950" lvl="1" indent="-285750" algn="just">
              <a:buFont typeface="Courier New" panose="02070309020205020404" pitchFamily="49" charset="0"/>
              <a:buChar char="o"/>
            </a:pPr>
            <a:r>
              <a:rPr lang="en-US" dirty="0"/>
              <a:t>Choose install location (optional)</a:t>
            </a:r>
          </a:p>
          <a:p>
            <a:pPr marL="742950" lvl="1" indent="-285750" algn="just">
              <a:buFont typeface="Courier New" panose="02070309020205020404" pitchFamily="49" charset="0"/>
              <a:buChar char="o"/>
            </a:pPr>
            <a:r>
              <a:rPr lang="en-US" dirty="0"/>
              <a:t>Click Install</a:t>
            </a:r>
          </a:p>
          <a:p>
            <a:pPr marL="742950" lvl="1" indent="-285750" algn="just">
              <a:buFont typeface="Courier New" panose="02070309020205020404" pitchFamily="49" charset="0"/>
              <a:buChar char="o"/>
            </a:pPr>
            <a:r>
              <a:rPr lang="en-US" dirty="0"/>
              <a:t>Wait for the installation to complete (takes a few minutes)</a:t>
            </a:r>
          </a:p>
          <a:p>
            <a:pPr lvl="1"/>
            <a:endParaRPr lang="en-US" dirty="0"/>
          </a:p>
          <a:p>
            <a:r>
              <a:rPr lang="en-US" sz="2000" u="sng" dirty="0">
                <a:solidFill>
                  <a:srgbClr val="C00000"/>
                </a:solidFill>
              </a:rPr>
              <a:t>Step 4 – </a:t>
            </a:r>
            <a:r>
              <a:rPr lang="en-IN" sz="2000" u="sng" dirty="0">
                <a:solidFill>
                  <a:srgbClr val="C00000"/>
                </a:solidFill>
              </a:rPr>
              <a:t>Install SQL Server Management Studio (SSMS)</a:t>
            </a:r>
            <a:endParaRPr lang="en-US" sz="2000" u="sng" dirty="0">
              <a:solidFill>
                <a:srgbClr val="C00000"/>
              </a:solidFill>
            </a:endParaRPr>
          </a:p>
          <a:p>
            <a:endParaRPr lang="en-US" dirty="0"/>
          </a:p>
          <a:p>
            <a:pPr marL="742950" lvl="1" indent="-285750">
              <a:buFont typeface="Courier New" panose="02070309020205020404" pitchFamily="49" charset="0"/>
              <a:buChar char="o"/>
            </a:pPr>
            <a:r>
              <a:rPr lang="en-US" dirty="0"/>
              <a:t>SSMS is the GUI tool to manage SQL Server</a:t>
            </a:r>
          </a:p>
          <a:p>
            <a:pPr marL="742950" lvl="1" indent="-285750">
              <a:buFont typeface="Courier New" panose="02070309020205020404" pitchFamily="49" charset="0"/>
              <a:buChar char="o"/>
            </a:pPr>
            <a:r>
              <a:rPr lang="en-US" dirty="0"/>
              <a:t>Download from: </a:t>
            </a:r>
            <a:r>
              <a:rPr lang="en-US" b="1" u="sng" dirty="0"/>
              <a:t>https://aka.ms/ssms</a:t>
            </a:r>
          </a:p>
          <a:p>
            <a:pPr marL="742950" lvl="1" indent="-285750">
              <a:buFont typeface="Courier New" panose="02070309020205020404" pitchFamily="49" charset="0"/>
              <a:buChar char="o"/>
            </a:pPr>
            <a:r>
              <a:rPr lang="en-US" dirty="0"/>
              <a:t>Install and launch SSMS</a:t>
            </a:r>
          </a:p>
          <a:p>
            <a:pPr marL="742950" lvl="1" indent="-285750">
              <a:buFont typeface="Courier New" panose="02070309020205020404" pitchFamily="49" charset="0"/>
              <a:buChar char="o"/>
            </a:pPr>
            <a:r>
              <a:rPr lang="en-US" dirty="0"/>
              <a:t>Connect to your server using:</a:t>
            </a:r>
          </a:p>
          <a:p>
            <a:pPr marL="742950" lvl="1" indent="-285750">
              <a:buFont typeface="Courier New" panose="02070309020205020404" pitchFamily="49" charset="0"/>
              <a:buChar char="o"/>
            </a:pPr>
            <a:r>
              <a:rPr lang="en-US" dirty="0"/>
              <a:t>Server name:  .(dot) or </a:t>
            </a:r>
            <a:r>
              <a:rPr lang="en-IN" dirty="0"/>
              <a:t>.\</a:t>
            </a:r>
            <a:r>
              <a:rPr lang="en-IN" dirty="0" err="1"/>
              <a:t>YourInstanceName</a:t>
            </a:r>
            <a:endParaRPr lang="en-US" dirty="0"/>
          </a:p>
          <a:p>
            <a:pPr marL="742950" lvl="1" indent="-285750">
              <a:buFont typeface="Courier New" panose="02070309020205020404" pitchFamily="49" charset="0"/>
              <a:buChar char="o"/>
            </a:pPr>
            <a:r>
              <a:rPr lang="en-US" dirty="0"/>
              <a:t>Authentication: Windows Authentication</a:t>
            </a:r>
          </a:p>
        </p:txBody>
      </p:sp>
      <p:pic>
        <p:nvPicPr>
          <p:cNvPr id="10" name="Graphic 9" descr="Information">
            <a:extLst>
              <a:ext uri="{FF2B5EF4-FFF2-40B4-BE49-F238E27FC236}">
                <a16:creationId xmlns:a16="http://schemas.microsoft.com/office/drawing/2014/main" id="{B736B8ED-F7D8-3F65-420D-0C8845A06E8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52063" y="5519791"/>
            <a:ext cx="914400" cy="914400"/>
          </a:xfrm>
          <a:prstGeom prst="rect">
            <a:avLst/>
          </a:prstGeom>
        </p:spPr>
      </p:pic>
      <p:sp>
        <p:nvSpPr>
          <p:cNvPr id="12" name="TextBox 11">
            <a:extLst>
              <a:ext uri="{FF2B5EF4-FFF2-40B4-BE49-F238E27FC236}">
                <a16:creationId xmlns:a16="http://schemas.microsoft.com/office/drawing/2014/main" id="{89E78A57-1D60-4CA3-DA5C-5D5B7CF3A4E4}"/>
              </a:ext>
            </a:extLst>
          </p:cNvPr>
          <p:cNvSpPr txBox="1"/>
          <p:nvPr/>
        </p:nvSpPr>
        <p:spPr>
          <a:xfrm>
            <a:off x="1387011" y="5127280"/>
            <a:ext cx="9955658" cy="1508105"/>
          </a:xfrm>
          <a:prstGeom prst="rect">
            <a:avLst/>
          </a:prstGeom>
          <a:noFill/>
        </p:spPr>
        <p:txBody>
          <a:bodyPr wrap="square">
            <a:spAutoFit/>
          </a:bodyPr>
          <a:lstStyle/>
          <a:p>
            <a:r>
              <a:rPr lang="en-US" sz="2000" b="1" u="sng" dirty="0">
                <a:latin typeface="Consolas" panose="020B0609020204030204" pitchFamily="49" charset="0"/>
              </a:rPr>
              <a:t>Getting MSSQL Server Instance Name</a:t>
            </a:r>
          </a:p>
          <a:p>
            <a:endParaRPr lang="en-US" sz="1800" b="1" u="sng" dirty="0">
              <a:latin typeface="Consolas" panose="020B0609020204030204" pitchFamily="49" charset="0"/>
            </a:endParaRPr>
          </a:p>
          <a:p>
            <a:r>
              <a:rPr lang="en-US" sz="1800" dirty="0">
                <a:solidFill>
                  <a:srgbClr val="0000FF"/>
                </a:solidFill>
                <a:latin typeface="Consolas" panose="020B0609020204030204" pitchFamily="49" charset="0"/>
              </a:rPr>
              <a:t>SELECT</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SERVERPROPERTY</a:t>
            </a:r>
            <a:r>
              <a:rPr lang="en-US" sz="1800" dirty="0">
                <a:solidFill>
                  <a:srgbClr val="808080"/>
                </a:solidFill>
                <a:latin typeface="Consolas" panose="020B0609020204030204" pitchFamily="49" charset="0"/>
              </a:rPr>
              <a:t>(</a:t>
            </a:r>
            <a:r>
              <a:rPr lang="en-US" sz="1800" dirty="0">
                <a:solidFill>
                  <a:srgbClr val="FF0000"/>
                </a:solidFill>
                <a:latin typeface="Consolas" panose="020B0609020204030204" pitchFamily="49" charset="0"/>
              </a:rPr>
              <a:t>'InstanceName'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InstanceName</a:t>
            </a:r>
            <a:r>
              <a:rPr lang="en-US" sz="1800" dirty="0">
                <a:solidFill>
                  <a:srgbClr val="808080"/>
                </a:solidFill>
                <a:latin typeface="Consolas" panose="020B0609020204030204" pitchFamily="49" charset="0"/>
              </a:rPr>
              <a:t>;</a:t>
            </a:r>
          </a:p>
          <a:p>
            <a:r>
              <a:rPr lang="en-US" dirty="0"/>
              <a:t>If it returns NULL, you're using the default instance (connect using just . or localhost).</a:t>
            </a:r>
          </a:p>
          <a:p>
            <a:r>
              <a:rPr lang="en-US" dirty="0"/>
              <a:t>If it returns a name like SQLEXPRESS, then your instance name is .\SQLEXPRESS.</a:t>
            </a:r>
            <a:endParaRPr lang="en-IN" dirty="0"/>
          </a:p>
        </p:txBody>
      </p:sp>
    </p:spTree>
    <p:extLst>
      <p:ext uri="{BB962C8B-B14F-4D97-AF65-F5344CB8AC3E}">
        <p14:creationId xmlns:p14="http://schemas.microsoft.com/office/powerpoint/2010/main" val="3129282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0FE9A2-892C-C80D-AEF3-7004613CDD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333CCA-B96F-13AC-C139-83132FF760B5}"/>
              </a:ext>
            </a:extLst>
          </p:cNvPr>
          <p:cNvSpPr>
            <a:spLocks noGrp="1"/>
          </p:cNvSpPr>
          <p:nvPr>
            <p:ph type="title"/>
          </p:nvPr>
        </p:nvSpPr>
        <p:spPr>
          <a:xfrm>
            <a:off x="102742" y="85618"/>
            <a:ext cx="8301520" cy="500009"/>
          </a:xfrm>
        </p:spPr>
        <p:txBody>
          <a:bodyPr>
            <a:normAutofit fontScale="90000"/>
          </a:bodyPr>
          <a:lstStyle/>
          <a:p>
            <a:r>
              <a:rPr lang="en-IN" sz="2900" b="1" u="sng" dirty="0">
                <a:solidFill>
                  <a:srgbClr val="002060"/>
                </a:solidFill>
              </a:rPr>
              <a:t>6. Understanding .mdf and .ldf in MSSQL Server</a:t>
            </a:r>
          </a:p>
        </p:txBody>
      </p:sp>
      <p:sp>
        <p:nvSpPr>
          <p:cNvPr id="3" name="Content Placeholder 2">
            <a:extLst>
              <a:ext uri="{FF2B5EF4-FFF2-40B4-BE49-F238E27FC236}">
                <a16:creationId xmlns:a16="http://schemas.microsoft.com/office/drawing/2014/main" id="{5ED8B32E-A6D7-965F-109F-0F1AD287CFD7}"/>
              </a:ext>
            </a:extLst>
          </p:cNvPr>
          <p:cNvSpPr>
            <a:spLocks noGrp="1"/>
          </p:cNvSpPr>
          <p:nvPr>
            <p:ph idx="1"/>
          </p:nvPr>
        </p:nvSpPr>
        <p:spPr>
          <a:xfrm>
            <a:off x="123290" y="791110"/>
            <a:ext cx="9575514" cy="5969285"/>
          </a:xfrm>
        </p:spPr>
        <p:txBody>
          <a:bodyPr>
            <a:normAutofit fontScale="92500" lnSpcReduction="20000"/>
          </a:bodyPr>
          <a:lstStyle/>
          <a:p>
            <a:pPr marL="285750" indent="-285750">
              <a:buFont typeface="Wingdings" panose="05000000000000000000" pitchFamily="2" charset="2"/>
              <a:buChar char="q"/>
            </a:pPr>
            <a:r>
              <a:rPr lang="en-IN" sz="2400" b="1" dirty="0">
                <a:solidFill>
                  <a:srgbClr val="FF0000"/>
                </a:solidFill>
                <a:latin typeface="+mj-lt"/>
              </a:rPr>
              <a:t>.mdf – Main Data File</a:t>
            </a:r>
          </a:p>
          <a:p>
            <a:pPr marL="742950" lvl="1" indent="-285750" algn="just">
              <a:buFont typeface="Wingdings" panose="05000000000000000000" pitchFamily="2" charset="2"/>
              <a:buChar char="§"/>
            </a:pPr>
            <a:r>
              <a:rPr lang="en-IN" sz="1900" dirty="0">
                <a:latin typeface="+mj-lt"/>
              </a:rPr>
              <a:t>Primary data file in a SQL Server database.</a:t>
            </a:r>
          </a:p>
          <a:p>
            <a:pPr marL="742950" lvl="1" indent="-285750" algn="just">
              <a:buFont typeface="Wingdings" panose="05000000000000000000" pitchFamily="2" charset="2"/>
              <a:buChar char="§"/>
            </a:pPr>
            <a:r>
              <a:rPr lang="en-IN" sz="1900" dirty="0">
                <a:latin typeface="+mj-lt"/>
              </a:rPr>
              <a:t>It contains database objects such as </a:t>
            </a:r>
            <a:r>
              <a:rPr lang="en-IN" sz="1900" b="1" dirty="0">
                <a:solidFill>
                  <a:schemeClr val="accent2"/>
                </a:solidFill>
                <a:latin typeface="+mj-lt"/>
              </a:rPr>
              <a:t>tables</a:t>
            </a:r>
            <a:r>
              <a:rPr lang="en-IN" sz="1900" dirty="0">
                <a:latin typeface="+mj-lt"/>
              </a:rPr>
              <a:t>, </a:t>
            </a:r>
            <a:r>
              <a:rPr lang="en-IN" sz="1900" b="1" dirty="0">
                <a:solidFill>
                  <a:schemeClr val="accent2"/>
                </a:solidFill>
                <a:latin typeface="+mj-lt"/>
              </a:rPr>
              <a:t>indexes</a:t>
            </a:r>
            <a:r>
              <a:rPr lang="en-IN" sz="1900" dirty="0">
                <a:latin typeface="+mj-lt"/>
              </a:rPr>
              <a:t> and </a:t>
            </a:r>
            <a:r>
              <a:rPr lang="en-IN" sz="1900" b="1" dirty="0">
                <a:solidFill>
                  <a:schemeClr val="accent2"/>
                </a:solidFill>
                <a:latin typeface="+mj-lt"/>
              </a:rPr>
              <a:t>stored procedures </a:t>
            </a:r>
            <a:r>
              <a:rPr lang="en-IN" sz="1900" dirty="0">
                <a:solidFill>
                  <a:schemeClr val="tx1"/>
                </a:solidFill>
                <a:latin typeface="+mj-lt"/>
              </a:rPr>
              <a:t>and other objects.</a:t>
            </a:r>
            <a:endParaRPr lang="en-IN" sz="1900" dirty="0">
              <a:latin typeface="+mj-lt"/>
            </a:endParaRPr>
          </a:p>
          <a:p>
            <a:pPr marL="742950" lvl="1" indent="-285750" algn="just">
              <a:buFont typeface="Wingdings" panose="05000000000000000000" pitchFamily="2" charset="2"/>
              <a:buChar char="§"/>
            </a:pPr>
            <a:r>
              <a:rPr lang="en-IN" sz="1900" dirty="0">
                <a:latin typeface="+mj-lt"/>
              </a:rPr>
              <a:t>Must have at least one </a:t>
            </a:r>
            <a:r>
              <a:rPr lang="en-IN" sz="1900" b="1" dirty="0">
                <a:solidFill>
                  <a:schemeClr val="accent2"/>
                </a:solidFill>
                <a:latin typeface="+mj-lt"/>
              </a:rPr>
              <a:t>.mdf</a:t>
            </a:r>
            <a:r>
              <a:rPr lang="en-IN" sz="1900" dirty="0">
                <a:solidFill>
                  <a:schemeClr val="accent2"/>
                </a:solidFill>
                <a:latin typeface="+mj-lt"/>
              </a:rPr>
              <a:t> </a:t>
            </a:r>
            <a:r>
              <a:rPr lang="en-IN" sz="1900" dirty="0">
                <a:latin typeface="+mj-lt"/>
              </a:rPr>
              <a:t>file.</a:t>
            </a:r>
          </a:p>
          <a:p>
            <a:pPr marL="742950" lvl="1" indent="-285750" algn="just">
              <a:buFont typeface="Wingdings" panose="05000000000000000000" pitchFamily="2" charset="2"/>
              <a:buChar char="§"/>
            </a:pPr>
            <a:r>
              <a:rPr lang="en-IN" sz="1900" dirty="0">
                <a:latin typeface="+mj-lt"/>
              </a:rPr>
              <a:t>When you create a database </a:t>
            </a:r>
            <a:r>
              <a:rPr lang="en-IN" sz="1900" b="1" dirty="0">
                <a:solidFill>
                  <a:schemeClr val="accent2"/>
                </a:solidFill>
                <a:latin typeface="+mj-lt"/>
              </a:rPr>
              <a:t>.mdf</a:t>
            </a:r>
            <a:r>
              <a:rPr lang="en-IN" sz="1900" dirty="0">
                <a:latin typeface="+mj-lt"/>
              </a:rPr>
              <a:t> file is created automatically.</a:t>
            </a:r>
          </a:p>
          <a:p>
            <a:pPr marL="742950" lvl="1" indent="-285750" algn="just">
              <a:buFont typeface="Wingdings" panose="05000000000000000000" pitchFamily="2" charset="2"/>
              <a:buChar char="§"/>
            </a:pPr>
            <a:r>
              <a:rPr lang="en-IN" sz="1900" dirty="0">
                <a:latin typeface="+mj-lt"/>
              </a:rPr>
              <a:t>By default, SQL Server stores </a:t>
            </a:r>
            <a:r>
              <a:rPr lang="en-IN" sz="1900" b="1" dirty="0">
                <a:solidFill>
                  <a:schemeClr val="accent2"/>
                </a:solidFill>
                <a:latin typeface="+mj-lt"/>
              </a:rPr>
              <a:t>.mdf</a:t>
            </a:r>
            <a:r>
              <a:rPr lang="en-IN" sz="1900" dirty="0">
                <a:latin typeface="+mj-lt"/>
              </a:rPr>
              <a:t> files in predefined folder, but you can specify the location </a:t>
            </a:r>
          </a:p>
          <a:p>
            <a:pPr marL="457200" lvl="1" indent="0" algn="just">
              <a:buNone/>
            </a:pPr>
            <a:r>
              <a:rPr lang="en-IN" sz="1900" dirty="0">
                <a:latin typeface="+mj-lt"/>
              </a:rPr>
              <a:t>    when creating a new database using “</a:t>
            </a:r>
            <a:r>
              <a:rPr lang="en-IN" sz="1900" b="1" dirty="0">
                <a:solidFill>
                  <a:schemeClr val="accent2"/>
                </a:solidFill>
                <a:latin typeface="+mj-lt"/>
              </a:rPr>
              <a:t>CREATE DATABASE</a:t>
            </a:r>
            <a:r>
              <a:rPr lang="en-IN" sz="1900" dirty="0">
                <a:latin typeface="+mj-lt"/>
              </a:rPr>
              <a:t>” command.</a:t>
            </a:r>
          </a:p>
          <a:p>
            <a:pPr marL="285750" indent="-285750">
              <a:buFont typeface="Wingdings" panose="05000000000000000000" pitchFamily="2" charset="2"/>
              <a:buChar char="q"/>
            </a:pPr>
            <a:r>
              <a:rPr lang="en-IN" sz="2400" b="1" dirty="0">
                <a:solidFill>
                  <a:srgbClr val="FF0000"/>
                </a:solidFill>
              </a:rPr>
              <a:t>.ldf – Log Data File</a:t>
            </a:r>
          </a:p>
          <a:p>
            <a:pPr lvl="1" algn="just">
              <a:buFont typeface="Wingdings" panose="05000000000000000000" pitchFamily="2" charset="2"/>
              <a:buChar char="§"/>
            </a:pPr>
            <a:r>
              <a:rPr lang="en-IN" sz="1900" dirty="0"/>
              <a:t>In Microsoft SQL Server, the </a:t>
            </a:r>
            <a:r>
              <a:rPr lang="en-IN" sz="1900" b="1" dirty="0">
                <a:solidFill>
                  <a:schemeClr val="accent1">
                    <a:lumMod val="75000"/>
                  </a:schemeClr>
                </a:solidFill>
              </a:rPr>
              <a:t>.ldf</a:t>
            </a:r>
            <a:r>
              <a:rPr lang="en-IN" sz="1900" dirty="0"/>
              <a:t> file is the Log Data File.</a:t>
            </a:r>
          </a:p>
          <a:p>
            <a:pPr lvl="1" algn="just">
              <a:buFont typeface="Wingdings" panose="05000000000000000000" pitchFamily="2" charset="2"/>
              <a:buChar char="§"/>
            </a:pPr>
            <a:r>
              <a:rPr lang="en-IN" sz="1900" dirty="0"/>
              <a:t>.ldf files stores transaction logs, which are used for database recovery.</a:t>
            </a:r>
          </a:p>
          <a:p>
            <a:pPr lvl="1" algn="just">
              <a:buFont typeface="Wingdings" panose="05000000000000000000" pitchFamily="2" charset="2"/>
              <a:buChar char="§"/>
            </a:pPr>
            <a:r>
              <a:rPr lang="en-IN" sz="1900" dirty="0"/>
              <a:t>Transaction log in the </a:t>
            </a:r>
            <a:r>
              <a:rPr lang="en-IN" sz="1900" b="1" dirty="0">
                <a:solidFill>
                  <a:schemeClr val="accent1">
                    <a:lumMod val="75000"/>
                  </a:schemeClr>
                </a:solidFill>
              </a:rPr>
              <a:t>.ldf</a:t>
            </a:r>
            <a:r>
              <a:rPr lang="en-IN" sz="1900" dirty="0"/>
              <a:t> file ensure the </a:t>
            </a:r>
            <a:r>
              <a:rPr lang="en-IN" sz="1900" b="1" dirty="0">
                <a:solidFill>
                  <a:schemeClr val="accent5"/>
                </a:solidFill>
              </a:rPr>
              <a:t>ACID(Atomicity, Consistency, Isolation and Durability</a:t>
            </a:r>
            <a:r>
              <a:rPr lang="en-IN" sz="1900" dirty="0">
                <a:solidFill>
                  <a:schemeClr val="accent5"/>
                </a:solidFill>
              </a:rPr>
              <a:t> </a:t>
            </a:r>
            <a:r>
              <a:rPr lang="en-IN" sz="1900" dirty="0"/>
              <a:t>properties of the database.</a:t>
            </a:r>
            <a:r>
              <a:rPr lang="en-US" sz="1900" dirty="0"/>
              <a:t> Even if the SQL Server crashes, the logs allow it to bring the  database back to a consistent state by replaying committed transactions or rolling back incomplete ones.</a:t>
            </a:r>
            <a:endParaRPr lang="en-IN" sz="1900" dirty="0"/>
          </a:p>
          <a:p>
            <a:pPr lvl="1" algn="just">
              <a:buFont typeface="Wingdings" panose="05000000000000000000" pitchFamily="2" charset="2"/>
              <a:buChar char="§"/>
            </a:pPr>
            <a:r>
              <a:rPr lang="en-IN" sz="1900" dirty="0"/>
              <a:t>These logs contains a detailed log of every transaction that modifies the database. This includes</a:t>
            </a:r>
          </a:p>
          <a:p>
            <a:pPr marL="457200" lvl="1" indent="0" algn="just">
              <a:spcBef>
                <a:spcPts val="0"/>
              </a:spcBef>
              <a:buNone/>
            </a:pPr>
            <a:r>
              <a:rPr lang="en-IN" sz="1900" dirty="0"/>
              <a:t>    DML( </a:t>
            </a:r>
            <a:r>
              <a:rPr lang="en-IN" sz="1900" b="1" dirty="0">
                <a:solidFill>
                  <a:schemeClr val="accent1">
                    <a:lumMod val="75000"/>
                  </a:schemeClr>
                </a:solidFill>
              </a:rPr>
              <a:t>INSERT, UPDATE, DELETE</a:t>
            </a:r>
            <a:r>
              <a:rPr lang="en-IN" sz="1900" dirty="0"/>
              <a:t> ) and DDL (</a:t>
            </a:r>
            <a:r>
              <a:rPr lang="en-IN" sz="1900" b="1" dirty="0">
                <a:solidFill>
                  <a:schemeClr val="accent1">
                    <a:lumMod val="75000"/>
                  </a:schemeClr>
                </a:solidFill>
              </a:rPr>
              <a:t>ALTER, DROP</a:t>
            </a:r>
            <a:r>
              <a:rPr lang="en-IN" sz="1900" dirty="0"/>
              <a:t> etc.) Commands.</a:t>
            </a:r>
          </a:p>
          <a:p>
            <a:pPr marL="457200" lvl="1" indent="0" algn="just">
              <a:spcBef>
                <a:spcPts val="0"/>
              </a:spcBef>
              <a:buNone/>
            </a:pPr>
            <a:endParaRPr lang="en-IN" sz="1900" dirty="0"/>
          </a:p>
          <a:p>
            <a:pPr marL="457200" lvl="1" indent="0" algn="just">
              <a:buNone/>
            </a:pPr>
            <a:endParaRPr lang="en-IN" sz="1900" dirty="0"/>
          </a:p>
          <a:p>
            <a:pPr marL="457200" lvl="1" indent="0" algn="just">
              <a:buNone/>
            </a:pPr>
            <a:endParaRPr lang="en-IN" sz="1900" dirty="0"/>
          </a:p>
          <a:p>
            <a:pPr marL="457200" lvl="1" indent="0" algn="just">
              <a:buNone/>
            </a:pPr>
            <a:endParaRPr lang="en-IN" sz="1900" dirty="0"/>
          </a:p>
          <a:p>
            <a:pPr lvl="1" algn="just">
              <a:buFont typeface="Wingdings" panose="05000000000000000000" pitchFamily="2" charset="2"/>
              <a:buChar char="§"/>
            </a:pPr>
            <a:endParaRPr lang="en-IN" sz="1900" dirty="0"/>
          </a:p>
          <a:p>
            <a:pPr marL="457200" lvl="1" indent="0" algn="just">
              <a:buNone/>
            </a:pPr>
            <a:endParaRPr lang="en-IN" sz="1900" dirty="0">
              <a:latin typeface="+mj-lt"/>
            </a:endParaRPr>
          </a:p>
          <a:p>
            <a:endParaRPr lang="en-IN" sz="1900" dirty="0">
              <a:latin typeface="+mj-lt"/>
            </a:endParaRPr>
          </a:p>
        </p:txBody>
      </p:sp>
    </p:spTree>
    <p:extLst>
      <p:ext uri="{BB962C8B-B14F-4D97-AF65-F5344CB8AC3E}">
        <p14:creationId xmlns:p14="http://schemas.microsoft.com/office/powerpoint/2010/main" val="35050052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785918-0432-8BF0-EDF2-701C8A3B4D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F6FB49-5330-B117-9B18-7840C77BF9B1}"/>
              </a:ext>
            </a:extLst>
          </p:cNvPr>
          <p:cNvSpPr>
            <a:spLocks noGrp="1"/>
          </p:cNvSpPr>
          <p:nvPr>
            <p:ph type="title"/>
          </p:nvPr>
        </p:nvSpPr>
        <p:spPr>
          <a:xfrm>
            <a:off x="421240" y="136989"/>
            <a:ext cx="11681717" cy="674670"/>
          </a:xfrm>
        </p:spPr>
        <p:txBody>
          <a:bodyPr>
            <a:normAutofit/>
          </a:bodyPr>
          <a:lstStyle/>
          <a:p>
            <a:pPr algn="ctr"/>
            <a:r>
              <a:rPr lang="en-IN" sz="2900" b="1" u="sng" dirty="0">
                <a:solidFill>
                  <a:srgbClr val="002060"/>
                </a:solidFill>
              </a:rPr>
              <a:t>Creating Database</a:t>
            </a:r>
          </a:p>
        </p:txBody>
      </p:sp>
      <p:sp>
        <p:nvSpPr>
          <p:cNvPr id="3" name="Content Placeholder 2">
            <a:extLst>
              <a:ext uri="{FF2B5EF4-FFF2-40B4-BE49-F238E27FC236}">
                <a16:creationId xmlns:a16="http://schemas.microsoft.com/office/drawing/2014/main" id="{D79A97CE-22BB-D38F-35D3-8BF675B7FB03}"/>
              </a:ext>
            </a:extLst>
          </p:cNvPr>
          <p:cNvSpPr>
            <a:spLocks noGrp="1"/>
          </p:cNvSpPr>
          <p:nvPr>
            <p:ph idx="1"/>
          </p:nvPr>
        </p:nvSpPr>
        <p:spPr>
          <a:xfrm>
            <a:off x="338287" y="801384"/>
            <a:ext cx="9370792" cy="5969285"/>
          </a:xfrm>
        </p:spPr>
        <p:txBody>
          <a:bodyPr>
            <a:normAutofit fontScale="92500" lnSpcReduction="20000"/>
          </a:bodyPr>
          <a:lstStyle/>
          <a:p>
            <a:pPr marL="0" indent="0">
              <a:buNone/>
            </a:pPr>
            <a:r>
              <a:rPr lang="en-IN" sz="2000" dirty="0">
                <a:solidFill>
                  <a:srgbClr val="0000FF"/>
                </a:solidFill>
                <a:latin typeface="Trebuchet MS (Headings)"/>
              </a:rPr>
              <a:t>CREATE</a:t>
            </a:r>
            <a:r>
              <a:rPr lang="en-IN" sz="2000" dirty="0">
                <a:solidFill>
                  <a:srgbClr val="000000"/>
                </a:solidFill>
                <a:latin typeface="Trebuchet MS (Headings)"/>
              </a:rPr>
              <a:t> </a:t>
            </a:r>
            <a:r>
              <a:rPr lang="en-IN" sz="2000" dirty="0">
                <a:solidFill>
                  <a:srgbClr val="0000FF"/>
                </a:solidFill>
                <a:latin typeface="Trebuchet MS (Headings)"/>
              </a:rPr>
              <a:t>DATABASE</a:t>
            </a:r>
            <a:r>
              <a:rPr lang="en-IN" sz="2000" dirty="0">
                <a:solidFill>
                  <a:srgbClr val="000000"/>
                </a:solidFill>
                <a:latin typeface="Trebuchet MS (Headings)"/>
              </a:rPr>
              <a:t> DSIT_DB_TEST</a:t>
            </a:r>
          </a:p>
          <a:p>
            <a:pPr marL="0" indent="0">
              <a:buNone/>
            </a:pPr>
            <a:r>
              <a:rPr lang="en-IN" sz="2000" dirty="0">
                <a:solidFill>
                  <a:srgbClr val="0000FF"/>
                </a:solidFill>
                <a:latin typeface="Trebuchet MS (Headings)"/>
              </a:rPr>
              <a:t>ON</a:t>
            </a:r>
            <a:endParaRPr lang="en-IN" sz="2000" dirty="0">
              <a:solidFill>
                <a:srgbClr val="000000"/>
              </a:solidFill>
              <a:latin typeface="Trebuchet MS (Headings)"/>
            </a:endParaRPr>
          </a:p>
          <a:p>
            <a:pPr marL="0" indent="0">
              <a:buNone/>
            </a:pPr>
            <a:r>
              <a:rPr lang="en-IN" sz="2000" dirty="0">
                <a:solidFill>
                  <a:srgbClr val="0000FF"/>
                </a:solidFill>
                <a:latin typeface="Trebuchet MS (Headings)"/>
              </a:rPr>
              <a:t>PRIMARY </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FF"/>
                </a:solidFill>
                <a:latin typeface="Trebuchet MS (Headings)"/>
              </a:rPr>
              <a:t>NAME</a:t>
            </a:r>
            <a:r>
              <a:rPr lang="en-IN" sz="2000" dirty="0">
                <a:solidFill>
                  <a:srgbClr val="000000"/>
                </a:solidFill>
                <a:latin typeface="Trebuchet MS (Headings)"/>
              </a:rPr>
              <a:t> </a:t>
            </a:r>
            <a:r>
              <a:rPr lang="en-IN" sz="2000" dirty="0">
                <a:solidFill>
                  <a:srgbClr val="808080"/>
                </a:solidFill>
                <a:latin typeface="Trebuchet MS (Headings)"/>
              </a:rPr>
              <a:t>=</a:t>
            </a:r>
            <a:r>
              <a:rPr lang="en-IN" sz="2000" dirty="0">
                <a:solidFill>
                  <a:srgbClr val="000000"/>
                </a:solidFill>
                <a:latin typeface="Trebuchet MS (Headings)"/>
              </a:rPr>
              <a:t> </a:t>
            </a:r>
            <a:r>
              <a:rPr lang="en-IN" sz="2000" dirty="0">
                <a:solidFill>
                  <a:srgbClr val="FF0000"/>
                </a:solidFill>
                <a:latin typeface="Trebuchet MS (Headings)"/>
              </a:rPr>
              <a:t>'DSIT_DB_TEST_DATA'</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FF"/>
                </a:solidFill>
                <a:latin typeface="Trebuchet MS (Headings)"/>
              </a:rPr>
              <a:t>FILENAME</a:t>
            </a:r>
            <a:r>
              <a:rPr lang="en-IN" sz="2000" dirty="0">
                <a:solidFill>
                  <a:srgbClr val="000000"/>
                </a:solidFill>
                <a:latin typeface="Trebuchet MS (Headings)"/>
              </a:rPr>
              <a:t> </a:t>
            </a:r>
            <a:r>
              <a:rPr lang="en-IN" sz="2000" dirty="0">
                <a:solidFill>
                  <a:srgbClr val="808080"/>
                </a:solidFill>
                <a:latin typeface="Trebuchet MS (Headings)"/>
              </a:rPr>
              <a:t>=</a:t>
            </a:r>
            <a:r>
              <a:rPr lang="en-IN" sz="2000" dirty="0">
                <a:solidFill>
                  <a:srgbClr val="000000"/>
                </a:solidFill>
                <a:latin typeface="Trebuchet MS (Headings)"/>
              </a:rPr>
              <a:t> </a:t>
            </a:r>
            <a:r>
              <a:rPr lang="en-IN" sz="2000" dirty="0">
                <a:solidFill>
                  <a:srgbClr val="FF0000"/>
                </a:solidFill>
                <a:latin typeface="Trebuchet MS (Headings)"/>
              </a:rPr>
              <a:t>'F:\Database\</a:t>
            </a:r>
            <a:r>
              <a:rPr lang="en-IN" sz="2000" dirty="0" err="1">
                <a:solidFill>
                  <a:srgbClr val="FF0000"/>
                </a:solidFill>
                <a:latin typeface="Trebuchet MS (Headings)"/>
              </a:rPr>
              <a:t>DSIT_DB_TEST.mdf</a:t>
            </a:r>
            <a:r>
              <a:rPr lang="en-IN" sz="2000" dirty="0">
                <a:solidFill>
                  <a:srgbClr val="FF0000"/>
                </a:solidFill>
                <a:latin typeface="Trebuchet MS (Headings)"/>
              </a:rPr>
              <a:t>'</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00"/>
                </a:solidFill>
                <a:latin typeface="Trebuchet MS (Headings)"/>
              </a:rPr>
              <a:t>SIZE </a:t>
            </a:r>
            <a:r>
              <a:rPr lang="en-IN" sz="2000" dirty="0">
                <a:solidFill>
                  <a:srgbClr val="808080"/>
                </a:solidFill>
                <a:latin typeface="Trebuchet MS (Headings)"/>
              </a:rPr>
              <a:t>=</a:t>
            </a:r>
            <a:r>
              <a:rPr lang="en-IN" sz="2000" dirty="0">
                <a:solidFill>
                  <a:srgbClr val="000000"/>
                </a:solidFill>
                <a:latin typeface="Trebuchet MS (Headings)"/>
              </a:rPr>
              <a:t> 10MB</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00"/>
                </a:solidFill>
                <a:latin typeface="Trebuchet MS (Headings)"/>
              </a:rPr>
              <a:t>MAXSIZE </a:t>
            </a:r>
            <a:r>
              <a:rPr lang="en-IN" sz="2000" dirty="0">
                <a:solidFill>
                  <a:srgbClr val="808080"/>
                </a:solidFill>
                <a:latin typeface="Trebuchet MS (Headings)"/>
              </a:rPr>
              <a:t>=</a:t>
            </a:r>
            <a:r>
              <a:rPr lang="en-IN" sz="2000" dirty="0">
                <a:solidFill>
                  <a:srgbClr val="000000"/>
                </a:solidFill>
                <a:latin typeface="Trebuchet MS (Headings)"/>
              </a:rPr>
              <a:t> 1000MB</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00"/>
                </a:solidFill>
                <a:latin typeface="Trebuchet MS (Headings)"/>
              </a:rPr>
              <a:t>FILEGROWTH </a:t>
            </a:r>
            <a:r>
              <a:rPr lang="en-IN" sz="2000" dirty="0">
                <a:solidFill>
                  <a:srgbClr val="808080"/>
                </a:solidFill>
                <a:latin typeface="Trebuchet MS (Headings)"/>
              </a:rPr>
              <a:t>=</a:t>
            </a:r>
            <a:r>
              <a:rPr lang="en-IN" sz="2000" dirty="0">
                <a:solidFill>
                  <a:srgbClr val="000000"/>
                </a:solidFill>
                <a:latin typeface="Trebuchet MS (Headings)"/>
              </a:rPr>
              <a:t> 5MB</a:t>
            </a:r>
          </a:p>
          <a:p>
            <a:pPr marL="0" indent="0">
              <a:buNone/>
            </a:pP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FF00FF"/>
                </a:solidFill>
                <a:latin typeface="Trebuchet MS (Headings)"/>
              </a:rPr>
              <a:t>LOG</a:t>
            </a:r>
            <a:r>
              <a:rPr lang="en-IN" sz="2000" dirty="0">
                <a:solidFill>
                  <a:srgbClr val="000000"/>
                </a:solidFill>
                <a:latin typeface="Trebuchet MS (Headings)"/>
              </a:rPr>
              <a:t> </a:t>
            </a:r>
            <a:r>
              <a:rPr lang="en-IN" sz="2000" dirty="0">
                <a:solidFill>
                  <a:srgbClr val="0000FF"/>
                </a:solidFill>
                <a:latin typeface="Trebuchet MS (Headings)"/>
              </a:rPr>
              <a:t>ON </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FF"/>
                </a:solidFill>
                <a:latin typeface="Trebuchet MS (Headings)"/>
              </a:rPr>
              <a:t>NAME</a:t>
            </a:r>
            <a:r>
              <a:rPr lang="en-IN" sz="2000" dirty="0">
                <a:solidFill>
                  <a:srgbClr val="000000"/>
                </a:solidFill>
                <a:latin typeface="Trebuchet MS (Headings)"/>
              </a:rPr>
              <a:t> </a:t>
            </a:r>
            <a:r>
              <a:rPr lang="en-IN" sz="2000" dirty="0">
                <a:solidFill>
                  <a:srgbClr val="808080"/>
                </a:solidFill>
                <a:latin typeface="Trebuchet MS (Headings)"/>
              </a:rPr>
              <a:t>=</a:t>
            </a:r>
            <a:r>
              <a:rPr lang="en-IN" sz="2000" dirty="0">
                <a:solidFill>
                  <a:srgbClr val="000000"/>
                </a:solidFill>
                <a:latin typeface="Trebuchet MS (Headings)"/>
              </a:rPr>
              <a:t> </a:t>
            </a:r>
            <a:r>
              <a:rPr lang="en-IN" sz="2000" dirty="0">
                <a:solidFill>
                  <a:srgbClr val="FF0000"/>
                </a:solidFill>
                <a:latin typeface="Trebuchet MS (Headings)"/>
              </a:rPr>
              <a:t>'DSIT_DB_TEST_LOG'</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FF"/>
                </a:solidFill>
                <a:latin typeface="Trebuchet MS (Headings)"/>
              </a:rPr>
              <a:t>FILENAME</a:t>
            </a:r>
            <a:r>
              <a:rPr lang="en-IN" sz="2000" dirty="0">
                <a:solidFill>
                  <a:srgbClr val="000000"/>
                </a:solidFill>
                <a:latin typeface="Trebuchet MS (Headings)"/>
              </a:rPr>
              <a:t> </a:t>
            </a:r>
            <a:r>
              <a:rPr lang="en-IN" sz="2000" dirty="0">
                <a:solidFill>
                  <a:srgbClr val="808080"/>
                </a:solidFill>
                <a:latin typeface="Trebuchet MS (Headings)"/>
              </a:rPr>
              <a:t>=</a:t>
            </a:r>
            <a:r>
              <a:rPr lang="en-IN" sz="2000" dirty="0">
                <a:solidFill>
                  <a:srgbClr val="000000"/>
                </a:solidFill>
                <a:latin typeface="Trebuchet MS (Headings)"/>
              </a:rPr>
              <a:t> </a:t>
            </a:r>
            <a:r>
              <a:rPr lang="en-IN" sz="2000" dirty="0">
                <a:solidFill>
                  <a:srgbClr val="FF0000"/>
                </a:solidFill>
                <a:latin typeface="Trebuchet MS (Headings)"/>
              </a:rPr>
              <a:t>'F:\Database\</a:t>
            </a:r>
            <a:r>
              <a:rPr lang="en-IN" sz="2000" dirty="0" err="1">
                <a:solidFill>
                  <a:srgbClr val="FF0000"/>
                </a:solidFill>
                <a:latin typeface="Trebuchet MS (Headings)"/>
              </a:rPr>
              <a:t>DSIT_DB_TEST.ldf</a:t>
            </a:r>
            <a:r>
              <a:rPr lang="en-IN" sz="2000" dirty="0">
                <a:solidFill>
                  <a:srgbClr val="FF0000"/>
                </a:solidFill>
                <a:latin typeface="Trebuchet MS (Headings)"/>
              </a:rPr>
              <a:t>'</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00"/>
                </a:solidFill>
                <a:latin typeface="Trebuchet MS (Headings)"/>
              </a:rPr>
              <a:t>SIZE </a:t>
            </a:r>
            <a:r>
              <a:rPr lang="en-IN" sz="2000" dirty="0">
                <a:solidFill>
                  <a:srgbClr val="808080"/>
                </a:solidFill>
                <a:latin typeface="Trebuchet MS (Headings)"/>
              </a:rPr>
              <a:t>=</a:t>
            </a:r>
            <a:r>
              <a:rPr lang="en-IN" sz="2000" dirty="0">
                <a:solidFill>
                  <a:srgbClr val="000000"/>
                </a:solidFill>
                <a:latin typeface="Trebuchet MS (Headings)"/>
              </a:rPr>
              <a:t> 5MB</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00"/>
                </a:solidFill>
                <a:latin typeface="Trebuchet MS (Headings)"/>
              </a:rPr>
              <a:t>MAXSIZE </a:t>
            </a:r>
            <a:r>
              <a:rPr lang="en-IN" sz="2000" dirty="0">
                <a:solidFill>
                  <a:srgbClr val="808080"/>
                </a:solidFill>
                <a:latin typeface="Trebuchet MS (Headings)"/>
              </a:rPr>
              <a:t>=</a:t>
            </a:r>
            <a:r>
              <a:rPr lang="en-IN" sz="2000" dirty="0">
                <a:solidFill>
                  <a:srgbClr val="000000"/>
                </a:solidFill>
                <a:latin typeface="Trebuchet MS (Headings)"/>
              </a:rPr>
              <a:t> 500MB</a:t>
            </a:r>
            <a:r>
              <a:rPr lang="en-IN" sz="2000" dirty="0">
                <a:solidFill>
                  <a:srgbClr val="808080"/>
                </a:solidFill>
                <a:latin typeface="Trebuchet MS (Headings)"/>
              </a:rPr>
              <a:t>,</a:t>
            </a:r>
            <a:endParaRPr lang="en-IN" sz="2000" dirty="0">
              <a:solidFill>
                <a:srgbClr val="000000"/>
              </a:solidFill>
              <a:latin typeface="Trebuchet MS (Headings)"/>
            </a:endParaRPr>
          </a:p>
          <a:p>
            <a:pPr marL="0" indent="0">
              <a:buNone/>
            </a:pPr>
            <a:r>
              <a:rPr lang="en-IN" sz="2000" dirty="0">
                <a:solidFill>
                  <a:srgbClr val="000000"/>
                </a:solidFill>
                <a:latin typeface="Trebuchet MS (Headings)"/>
              </a:rPr>
              <a:t>FILEGROWTH </a:t>
            </a:r>
            <a:r>
              <a:rPr lang="en-IN" sz="2000" dirty="0">
                <a:solidFill>
                  <a:srgbClr val="808080"/>
                </a:solidFill>
                <a:latin typeface="Trebuchet MS (Headings)"/>
              </a:rPr>
              <a:t>=</a:t>
            </a:r>
            <a:r>
              <a:rPr lang="en-IN" sz="2000" dirty="0">
                <a:solidFill>
                  <a:srgbClr val="000000"/>
                </a:solidFill>
                <a:latin typeface="Trebuchet MS (Headings)"/>
              </a:rPr>
              <a:t> 5MB</a:t>
            </a:r>
          </a:p>
          <a:p>
            <a:pPr marL="0" indent="0">
              <a:buNone/>
            </a:pPr>
            <a:r>
              <a:rPr lang="en-IN" sz="2000" dirty="0">
                <a:solidFill>
                  <a:srgbClr val="808080"/>
                </a:solidFill>
                <a:latin typeface="Trebuchet MS (Headings)"/>
              </a:rPr>
              <a:t>);</a:t>
            </a:r>
            <a:endParaRPr lang="en-IN" sz="2000" b="1" dirty="0">
              <a:latin typeface="Trebuchet MS (Headings)"/>
            </a:endParaRPr>
          </a:p>
        </p:txBody>
      </p:sp>
    </p:spTree>
    <p:extLst>
      <p:ext uri="{BB962C8B-B14F-4D97-AF65-F5344CB8AC3E}">
        <p14:creationId xmlns:p14="http://schemas.microsoft.com/office/powerpoint/2010/main" val="9613516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FCE67-0EBE-7BCB-FF3D-4F1B4C1C79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B3A8DA-2C67-9576-3675-31F76BBC9BB8}"/>
              </a:ext>
            </a:extLst>
          </p:cNvPr>
          <p:cNvSpPr>
            <a:spLocks noGrp="1"/>
          </p:cNvSpPr>
          <p:nvPr>
            <p:ph type="title"/>
          </p:nvPr>
        </p:nvSpPr>
        <p:spPr>
          <a:xfrm>
            <a:off x="421240" y="136989"/>
            <a:ext cx="11681717" cy="674670"/>
          </a:xfrm>
        </p:spPr>
        <p:txBody>
          <a:bodyPr>
            <a:normAutofit/>
          </a:bodyPr>
          <a:lstStyle/>
          <a:p>
            <a:pPr algn="ctr"/>
            <a:r>
              <a:rPr lang="en-IN" sz="2900" b="1" u="sng" dirty="0">
                <a:solidFill>
                  <a:srgbClr val="002060"/>
                </a:solidFill>
              </a:rPr>
              <a:t>Database Parameters</a:t>
            </a:r>
          </a:p>
        </p:txBody>
      </p:sp>
      <p:pic>
        <p:nvPicPr>
          <p:cNvPr id="12" name="Picture 11">
            <a:extLst>
              <a:ext uri="{FF2B5EF4-FFF2-40B4-BE49-F238E27FC236}">
                <a16:creationId xmlns:a16="http://schemas.microsoft.com/office/drawing/2014/main" id="{B080137C-C853-ED3C-997C-68A0BD9F6088}"/>
              </a:ext>
            </a:extLst>
          </p:cNvPr>
          <p:cNvPicPr>
            <a:picLocks noChangeAspect="1"/>
          </p:cNvPicPr>
          <p:nvPr/>
        </p:nvPicPr>
        <p:blipFill>
          <a:blip r:embed="rId2"/>
          <a:stretch>
            <a:fillRect/>
          </a:stretch>
        </p:blipFill>
        <p:spPr>
          <a:xfrm>
            <a:off x="1005512" y="890059"/>
            <a:ext cx="9893300" cy="3568700"/>
          </a:xfrm>
          <a:prstGeom prst="rect">
            <a:avLst/>
          </a:prstGeom>
        </p:spPr>
      </p:pic>
      <p:sp>
        <p:nvSpPr>
          <p:cNvPr id="5" name="TextBox 4">
            <a:extLst>
              <a:ext uri="{FF2B5EF4-FFF2-40B4-BE49-F238E27FC236}">
                <a16:creationId xmlns:a16="http://schemas.microsoft.com/office/drawing/2014/main" id="{9E604929-041E-ECD8-8B75-1C81DC4A470E}"/>
              </a:ext>
            </a:extLst>
          </p:cNvPr>
          <p:cNvSpPr txBox="1"/>
          <p:nvPr/>
        </p:nvSpPr>
        <p:spPr>
          <a:xfrm>
            <a:off x="2126749" y="4726114"/>
            <a:ext cx="7202185" cy="1538883"/>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wrap="square" rtlCol="0">
            <a:spAutoFit/>
          </a:bodyPr>
          <a:lstStyle/>
          <a:p>
            <a:r>
              <a:rPr lang="en-IN" sz="2000" b="1" u="sng" dirty="0"/>
              <a:t>Getting Data File Location</a:t>
            </a:r>
          </a:p>
          <a:p>
            <a:endParaRPr lang="en-IN" sz="2000" b="1" u="sng" dirty="0"/>
          </a:p>
          <a:p>
            <a:r>
              <a:rPr lang="en-IN" dirty="0"/>
              <a:t>SELECT name AS LogicalName, physical_name AS FilePath,</a:t>
            </a:r>
          </a:p>
          <a:p>
            <a:r>
              <a:rPr lang="en-IN" dirty="0"/>
              <a:t>       type_desc AS FileType FROM sys.master_files </a:t>
            </a:r>
          </a:p>
          <a:p>
            <a:r>
              <a:rPr lang="en-IN" dirty="0"/>
              <a:t>WHERE database_id = DB_ID('DSIT_DB');</a:t>
            </a:r>
          </a:p>
        </p:txBody>
      </p:sp>
      <p:pic>
        <p:nvPicPr>
          <p:cNvPr id="9" name="Graphic 8" descr="Information">
            <a:extLst>
              <a:ext uri="{FF2B5EF4-FFF2-40B4-BE49-F238E27FC236}">
                <a16:creationId xmlns:a16="http://schemas.microsoft.com/office/drawing/2014/main" id="{FAB75900-99AB-2984-C6A3-7222CAF7E34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6319" y="5036906"/>
            <a:ext cx="914400" cy="914400"/>
          </a:xfrm>
          <a:prstGeom prst="rect">
            <a:avLst/>
          </a:prstGeom>
        </p:spPr>
      </p:pic>
    </p:spTree>
    <p:extLst>
      <p:ext uri="{BB962C8B-B14F-4D97-AF65-F5344CB8AC3E}">
        <p14:creationId xmlns:p14="http://schemas.microsoft.com/office/powerpoint/2010/main" val="31425875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D8790E-3541-AE15-D5B2-80FCC47C805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CE0F6FB-966F-8292-02AA-6AC97CE9298D}"/>
              </a:ext>
            </a:extLst>
          </p:cNvPr>
          <p:cNvSpPr txBox="1"/>
          <p:nvPr/>
        </p:nvSpPr>
        <p:spPr>
          <a:xfrm>
            <a:off x="123289" y="103009"/>
            <a:ext cx="5188450" cy="461665"/>
          </a:xfrm>
          <a:prstGeom prst="rect">
            <a:avLst/>
          </a:prstGeom>
          <a:noFill/>
        </p:spPr>
        <p:txBody>
          <a:bodyPr wrap="square">
            <a:spAutoFit/>
          </a:bodyPr>
          <a:lstStyle/>
          <a:p>
            <a:r>
              <a:rPr lang="en-IN" sz="2400" b="1" u="sng" dirty="0">
                <a:solidFill>
                  <a:srgbClr val="7030A0"/>
                </a:solidFill>
              </a:rPr>
              <a:t>System Databases in MSSQL Server</a:t>
            </a:r>
          </a:p>
        </p:txBody>
      </p:sp>
      <p:graphicFrame>
        <p:nvGraphicFramePr>
          <p:cNvPr id="8" name="Table 7">
            <a:extLst>
              <a:ext uri="{FF2B5EF4-FFF2-40B4-BE49-F238E27FC236}">
                <a16:creationId xmlns:a16="http://schemas.microsoft.com/office/drawing/2014/main" id="{CA137399-D46C-0620-4856-141B45BA835F}"/>
              </a:ext>
            </a:extLst>
          </p:cNvPr>
          <p:cNvGraphicFramePr>
            <a:graphicFrameLocks noGrp="1"/>
          </p:cNvGraphicFramePr>
          <p:nvPr/>
        </p:nvGraphicFramePr>
        <p:xfrm>
          <a:off x="677863" y="3918426"/>
          <a:ext cx="8596312" cy="365760"/>
        </p:xfrm>
        <a:graphic>
          <a:graphicData uri="http://schemas.openxmlformats.org/drawingml/2006/table">
            <a:tbl>
              <a:tblPr/>
              <a:tblGrid>
                <a:gridCol w="8596312">
                  <a:extLst>
                    <a:ext uri="{9D8B030D-6E8A-4147-A177-3AD203B41FA5}">
                      <a16:colId xmlns:a16="http://schemas.microsoft.com/office/drawing/2014/main" val="309582315"/>
                    </a:ext>
                  </a:extLst>
                </a:gridCol>
              </a:tblGrid>
              <a:tr h="0">
                <a:tc>
                  <a:txBody>
                    <a:bodyPr/>
                    <a:lstStyle/>
                    <a:p>
                      <a:pPr>
                        <a:buNone/>
                      </a:pPr>
                      <a:endParaRPr lang="en-IN" dirty="0"/>
                    </a:p>
                  </a:txBody>
                  <a:tcPr anchor="ctr">
                    <a:lnL>
                      <a:noFill/>
                    </a:lnL>
                    <a:lnR>
                      <a:noFill/>
                    </a:lnR>
                    <a:lnT>
                      <a:noFill/>
                    </a:lnT>
                    <a:lnB>
                      <a:noFill/>
                    </a:lnB>
                    <a:noFill/>
                  </a:tcPr>
                </a:tc>
                <a:extLst>
                  <a:ext uri="{0D108BD9-81ED-4DB2-BD59-A6C34878D82A}">
                    <a16:rowId xmlns:a16="http://schemas.microsoft.com/office/drawing/2014/main" val="1780734711"/>
                  </a:ext>
                </a:extLst>
              </a:tr>
            </a:tbl>
          </a:graphicData>
        </a:graphic>
      </p:graphicFrame>
      <p:sp>
        <p:nvSpPr>
          <p:cNvPr id="9" name="Content Placeholder 2">
            <a:extLst>
              <a:ext uri="{FF2B5EF4-FFF2-40B4-BE49-F238E27FC236}">
                <a16:creationId xmlns:a16="http://schemas.microsoft.com/office/drawing/2014/main" id="{9FD544E9-416A-7489-A282-731158F56A39}"/>
              </a:ext>
            </a:extLst>
          </p:cNvPr>
          <p:cNvSpPr>
            <a:spLocks noGrp="1"/>
          </p:cNvSpPr>
          <p:nvPr>
            <p:ph idx="1"/>
          </p:nvPr>
        </p:nvSpPr>
        <p:spPr>
          <a:xfrm>
            <a:off x="492398" y="657546"/>
            <a:ext cx="8764618" cy="5917915"/>
          </a:xfrm>
        </p:spPr>
        <p:txBody>
          <a:bodyPr>
            <a:normAutofit fontScale="25000" lnSpcReduction="20000"/>
          </a:bodyPr>
          <a:lstStyle/>
          <a:p>
            <a:pPr marL="0" indent="0" algn="just">
              <a:buNone/>
            </a:pPr>
            <a:r>
              <a:rPr lang="en-IN" sz="8800" b="1" dirty="0">
                <a:solidFill>
                  <a:schemeClr val="accent6">
                    <a:lumMod val="75000"/>
                  </a:schemeClr>
                </a:solidFill>
              </a:rPr>
              <a:t>1. master</a:t>
            </a:r>
            <a:endParaRPr lang="en-IN" sz="8800" dirty="0">
              <a:solidFill>
                <a:schemeClr val="accent6">
                  <a:lumMod val="75000"/>
                </a:schemeClr>
              </a:solidFill>
            </a:endParaRPr>
          </a:p>
          <a:p>
            <a:pPr algn="just"/>
            <a:r>
              <a:rPr lang="en-US" sz="7200" dirty="0"/>
              <a:t>Stores info about the entire SQL Server instance — including logins, system configuration, linked servers, and locations of other databases.</a:t>
            </a:r>
          </a:p>
          <a:p>
            <a:pPr algn="just"/>
            <a:r>
              <a:rPr lang="en-US" sz="7200" dirty="0"/>
              <a:t>The “brain” of SQL Server.</a:t>
            </a:r>
          </a:p>
          <a:p>
            <a:pPr algn="just"/>
            <a:r>
              <a:rPr lang="en-US" sz="7200" dirty="0"/>
              <a:t>Always back up master after changes to logins, linked servers, or configuration.</a:t>
            </a:r>
          </a:p>
          <a:p>
            <a:pPr algn="just"/>
            <a:r>
              <a:rPr lang="en-US" sz="7200" dirty="0"/>
              <a:t>Avoid creating user objects in master—they’ll be lost if the database is rebuilt.</a:t>
            </a:r>
          </a:p>
          <a:p>
            <a:pPr algn="just"/>
            <a:r>
              <a:rPr lang="en-US" sz="7200" dirty="0"/>
              <a:t>You can’t drop, rename, or set master offline—it’s protected for good reason.</a:t>
            </a:r>
          </a:p>
          <a:p>
            <a:pPr marL="400050" lvl="1" indent="0">
              <a:buNone/>
            </a:pPr>
            <a:r>
              <a:rPr lang="en-IN" sz="7000" dirty="0">
                <a:solidFill>
                  <a:srgbClr val="7030A0"/>
                </a:solidFill>
              </a:rPr>
              <a:t>USE</a:t>
            </a:r>
            <a:r>
              <a:rPr lang="en-IN" sz="7000" dirty="0"/>
              <a:t> master;</a:t>
            </a:r>
          </a:p>
          <a:p>
            <a:pPr marL="400050" lvl="1" indent="0">
              <a:buNone/>
            </a:pPr>
            <a:r>
              <a:rPr lang="en-IN" sz="7000" dirty="0"/>
              <a:t>GO</a:t>
            </a:r>
          </a:p>
          <a:p>
            <a:pPr marL="400050" lvl="1" indent="0">
              <a:buNone/>
            </a:pPr>
            <a:r>
              <a:rPr lang="en-IN" sz="7000" dirty="0"/>
              <a:t>-- View all databases</a:t>
            </a:r>
          </a:p>
          <a:p>
            <a:pPr marL="400050" lvl="1" indent="0">
              <a:buNone/>
            </a:pPr>
            <a:r>
              <a:rPr lang="en-IN" sz="7000" dirty="0">
                <a:solidFill>
                  <a:srgbClr val="0070C0"/>
                </a:solidFill>
              </a:rPr>
              <a:t>SELECT</a:t>
            </a:r>
            <a:r>
              <a:rPr lang="en-IN" sz="7000" dirty="0"/>
              <a:t> name, database_id, state_desc </a:t>
            </a:r>
            <a:r>
              <a:rPr lang="en-IN" sz="7000" dirty="0">
                <a:solidFill>
                  <a:srgbClr val="0070C0"/>
                </a:solidFill>
              </a:rPr>
              <a:t>FROM</a:t>
            </a:r>
            <a:r>
              <a:rPr lang="en-IN" sz="7000" dirty="0"/>
              <a:t> sys.databases;</a:t>
            </a:r>
          </a:p>
          <a:p>
            <a:pPr marL="400050" lvl="1" indent="0">
              <a:buNone/>
            </a:pPr>
            <a:r>
              <a:rPr lang="en-IN" sz="7000" dirty="0"/>
              <a:t>-- View all logins</a:t>
            </a:r>
          </a:p>
          <a:p>
            <a:pPr marL="400050" lvl="1" indent="0">
              <a:buNone/>
            </a:pPr>
            <a:r>
              <a:rPr lang="en-IN" sz="7000" dirty="0">
                <a:solidFill>
                  <a:srgbClr val="0070C0"/>
                </a:solidFill>
              </a:rPr>
              <a:t>SELECT</a:t>
            </a:r>
            <a:r>
              <a:rPr lang="en-IN" sz="7000" dirty="0"/>
              <a:t> name, type_desc </a:t>
            </a:r>
            <a:r>
              <a:rPr lang="en-IN" sz="7000" dirty="0">
                <a:solidFill>
                  <a:srgbClr val="0070C0"/>
                </a:solidFill>
              </a:rPr>
              <a:t>FROM</a:t>
            </a:r>
            <a:r>
              <a:rPr lang="en-IN" sz="7000" dirty="0"/>
              <a:t> sys.server_principals;</a:t>
            </a:r>
          </a:p>
          <a:p>
            <a:pPr marL="400050" lvl="1" indent="0">
              <a:buNone/>
            </a:pPr>
            <a:r>
              <a:rPr lang="en-IN" sz="7000" dirty="0"/>
              <a:t>-- View linked servers</a:t>
            </a:r>
          </a:p>
          <a:p>
            <a:pPr marL="400050" lvl="1" indent="0">
              <a:buNone/>
            </a:pPr>
            <a:r>
              <a:rPr lang="en-IN" sz="7000" dirty="0">
                <a:solidFill>
                  <a:srgbClr val="0070C0"/>
                </a:solidFill>
              </a:rPr>
              <a:t>SELECT</a:t>
            </a:r>
            <a:r>
              <a:rPr lang="en-IN" sz="7000" dirty="0"/>
              <a:t> name FROM sys.servers </a:t>
            </a:r>
            <a:r>
              <a:rPr lang="en-IN" sz="7000" dirty="0">
                <a:solidFill>
                  <a:srgbClr val="0070C0"/>
                </a:solidFill>
              </a:rPr>
              <a:t>WHERE</a:t>
            </a:r>
            <a:r>
              <a:rPr lang="en-IN" sz="7000" dirty="0"/>
              <a:t> is_linked = 1;</a:t>
            </a:r>
          </a:p>
          <a:p>
            <a:pPr marL="400050" lvl="1" indent="0">
              <a:buNone/>
            </a:pPr>
            <a:r>
              <a:rPr lang="en-IN" sz="7000" dirty="0"/>
              <a:t>-- View configuration settings</a:t>
            </a:r>
          </a:p>
          <a:p>
            <a:pPr marL="400050" lvl="1" indent="0">
              <a:buNone/>
            </a:pPr>
            <a:r>
              <a:rPr lang="en-IN" sz="7000" dirty="0">
                <a:solidFill>
                  <a:srgbClr val="0070C0"/>
                </a:solidFill>
              </a:rPr>
              <a:t>EXEC</a:t>
            </a:r>
            <a:r>
              <a:rPr lang="en-IN" sz="7000" dirty="0"/>
              <a:t> sp_configure;</a:t>
            </a:r>
          </a:p>
        </p:txBody>
      </p:sp>
    </p:spTree>
    <p:extLst>
      <p:ext uri="{BB962C8B-B14F-4D97-AF65-F5344CB8AC3E}">
        <p14:creationId xmlns:p14="http://schemas.microsoft.com/office/powerpoint/2010/main" val="689438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3F1FE-41A5-FF84-2F19-1F604701A66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16A2ABBE-2162-46DE-FD65-33483F066B43}"/>
              </a:ext>
            </a:extLst>
          </p:cNvPr>
          <p:cNvSpPr txBox="1"/>
          <p:nvPr/>
        </p:nvSpPr>
        <p:spPr>
          <a:xfrm>
            <a:off x="287673" y="780836"/>
            <a:ext cx="9472773" cy="7843173"/>
          </a:xfrm>
          <a:prstGeom prst="rect">
            <a:avLst/>
          </a:prstGeom>
          <a:noFill/>
        </p:spPr>
        <p:txBody>
          <a:bodyPr wrap="square" rtlCol="0">
            <a:spAutoFit/>
          </a:bodyPr>
          <a:lstStyle/>
          <a:p>
            <a:pPr algn="just"/>
            <a:r>
              <a:rPr lang="en-US" dirty="0"/>
              <a:t>Relational databases are ideal for applications where </a:t>
            </a:r>
            <a:r>
              <a:rPr lang="en-US" b="1" dirty="0"/>
              <a:t>data integrity</a:t>
            </a:r>
            <a:r>
              <a:rPr lang="en-US" dirty="0"/>
              <a:t>, which refers to the accuracy and consistency of data stored in a database, is non-negotiable — such as financial systems, inventory management, and enterprise resource planning (ERP) systems.</a:t>
            </a:r>
          </a:p>
          <a:p>
            <a:pPr algn="just"/>
            <a:endParaRPr lang="en-US" dirty="0"/>
          </a:p>
          <a:p>
            <a:pPr algn="just">
              <a:lnSpc>
                <a:spcPts val="1700"/>
              </a:lnSpc>
            </a:pPr>
            <a:r>
              <a:rPr lang="en-IN" sz="2000" b="1" dirty="0">
                <a:solidFill>
                  <a:schemeClr val="accent6">
                    <a:lumMod val="75000"/>
                  </a:schemeClr>
                </a:solidFill>
              </a:rPr>
              <a:t>Popular Relational Databases</a:t>
            </a:r>
          </a:p>
          <a:p>
            <a:pPr algn="just">
              <a:lnSpc>
                <a:spcPts val="1700"/>
              </a:lnSpc>
            </a:pPr>
            <a:endParaRPr lang="en-IN" dirty="0"/>
          </a:p>
          <a:p>
            <a:pPr marL="285750" indent="-285750">
              <a:lnSpc>
                <a:spcPts val="2500"/>
              </a:lnSpc>
              <a:buFont typeface="Wingdings" panose="05000000000000000000" pitchFamily="2" charset="2"/>
              <a:buChar char="q"/>
            </a:pPr>
            <a:r>
              <a:rPr lang="en-US" b="1" dirty="0"/>
              <a:t>MySQL</a:t>
            </a:r>
            <a:r>
              <a:rPr lang="en-US" dirty="0"/>
              <a:t>: The world’s most popular open-source RDBMS.</a:t>
            </a:r>
            <a:endParaRPr lang="en-US" i="1" dirty="0"/>
          </a:p>
          <a:p>
            <a:pPr marL="285750" indent="-285750">
              <a:lnSpc>
                <a:spcPts val="2500"/>
              </a:lnSpc>
              <a:buFont typeface="Wingdings" panose="05000000000000000000" pitchFamily="2" charset="2"/>
              <a:buChar char="q"/>
            </a:pPr>
            <a:r>
              <a:rPr lang="en-US" b="1" dirty="0"/>
              <a:t>PostgreSQL</a:t>
            </a:r>
            <a:r>
              <a:rPr lang="en-US" dirty="0"/>
              <a:t>: An advanced open-source object-relational database.</a:t>
            </a:r>
          </a:p>
          <a:p>
            <a:pPr marL="285750" indent="-285750">
              <a:lnSpc>
                <a:spcPts val="2500"/>
              </a:lnSpc>
              <a:buFont typeface="Wingdings" panose="05000000000000000000" pitchFamily="2" charset="2"/>
              <a:buChar char="q"/>
            </a:pPr>
            <a:r>
              <a:rPr lang="en-US" b="1" dirty="0"/>
              <a:t>Microsoft SQL Server</a:t>
            </a:r>
            <a:r>
              <a:rPr lang="en-US" dirty="0"/>
              <a:t>: A robust commercial database often used in large enterprises.</a:t>
            </a:r>
            <a:endParaRPr lang="en-US" i="1" dirty="0"/>
          </a:p>
          <a:p>
            <a:pPr marL="285750" indent="-285750">
              <a:lnSpc>
                <a:spcPts val="2500"/>
              </a:lnSpc>
              <a:buFont typeface="Wingdings" panose="05000000000000000000" pitchFamily="2" charset="2"/>
              <a:buChar char="q"/>
            </a:pPr>
            <a:r>
              <a:rPr lang="en-US" b="1" dirty="0"/>
              <a:t>IBM Db2</a:t>
            </a:r>
            <a:r>
              <a:rPr lang="en-US" dirty="0"/>
              <a:t>: A commercial solution widely adopted by large businesses.</a:t>
            </a:r>
            <a:endParaRPr lang="en-US" i="1" dirty="0"/>
          </a:p>
          <a:p>
            <a:pPr marL="285750" indent="-285750">
              <a:lnSpc>
                <a:spcPts val="2500"/>
              </a:lnSpc>
              <a:buFont typeface="Wingdings" panose="05000000000000000000" pitchFamily="2" charset="2"/>
              <a:buChar char="q"/>
            </a:pPr>
            <a:r>
              <a:rPr lang="en-US" b="1" dirty="0"/>
              <a:t>SQLite</a:t>
            </a:r>
            <a:r>
              <a:rPr lang="en-US" dirty="0"/>
              <a:t>: A lightweight, serverless database embedded in many mobile and desktop applications.</a:t>
            </a:r>
          </a:p>
          <a:p>
            <a:pPr marL="285750" indent="-285750">
              <a:lnSpc>
                <a:spcPts val="2500"/>
              </a:lnSpc>
              <a:buFont typeface="Wingdings" panose="05000000000000000000" pitchFamily="2" charset="2"/>
              <a:buChar char="q"/>
            </a:pPr>
            <a:endParaRPr lang="en-US" dirty="0"/>
          </a:p>
          <a:p>
            <a:pPr>
              <a:lnSpc>
                <a:spcPts val="1700"/>
              </a:lnSpc>
            </a:pPr>
            <a:r>
              <a:rPr lang="en-US" sz="2000" b="1" dirty="0">
                <a:solidFill>
                  <a:schemeClr val="accent6">
                    <a:lumMod val="75000"/>
                  </a:schemeClr>
                </a:solidFill>
              </a:rPr>
              <a:t>Use a Relational Database if:</a:t>
            </a:r>
          </a:p>
          <a:p>
            <a:pPr>
              <a:lnSpc>
                <a:spcPts val="1700"/>
              </a:lnSpc>
            </a:pPr>
            <a:endParaRPr lang="en-US" dirty="0">
              <a:solidFill>
                <a:schemeClr val="accent6">
                  <a:lumMod val="75000"/>
                </a:schemeClr>
              </a:solidFill>
            </a:endParaRPr>
          </a:p>
          <a:p>
            <a:pPr marL="742950" lvl="1" indent="-285750" algn="just">
              <a:lnSpc>
                <a:spcPct val="150000"/>
              </a:lnSpc>
              <a:buFont typeface="Wingdings" panose="05000000000000000000" pitchFamily="2" charset="2"/>
              <a:buChar char="ü"/>
            </a:pPr>
            <a:r>
              <a:rPr lang="en-US" dirty="0"/>
              <a:t>You need complex transactions and joins.</a:t>
            </a:r>
          </a:p>
          <a:p>
            <a:pPr marL="742950" lvl="1" indent="-285750" algn="just">
              <a:lnSpc>
                <a:spcPct val="150000"/>
              </a:lnSpc>
              <a:buFont typeface="Wingdings" panose="05000000000000000000" pitchFamily="2" charset="2"/>
              <a:buChar char="ü"/>
            </a:pPr>
            <a:r>
              <a:rPr lang="en-US" dirty="0"/>
              <a:t>Your data has a well-defined structure.</a:t>
            </a:r>
          </a:p>
          <a:p>
            <a:pPr marL="742950" lvl="1" indent="-285750" algn="just">
              <a:lnSpc>
                <a:spcPct val="150000"/>
              </a:lnSpc>
              <a:buFont typeface="Wingdings" panose="05000000000000000000" pitchFamily="2" charset="2"/>
              <a:buChar char="ü"/>
            </a:pPr>
            <a:r>
              <a:rPr lang="en-US" dirty="0"/>
              <a:t>ACID compliance is critical (e.g., financial systems).</a:t>
            </a:r>
          </a:p>
          <a:p>
            <a:br>
              <a:rPr lang="en-US" dirty="0"/>
            </a:br>
            <a:endParaRPr lang="en-US" dirty="0"/>
          </a:p>
          <a:p>
            <a:pPr marL="285750" indent="-285750">
              <a:lnSpc>
                <a:spcPts val="2500"/>
              </a:lnSpc>
              <a:buFont typeface="Wingdings" panose="05000000000000000000" pitchFamily="2" charset="2"/>
              <a:buChar char="q"/>
            </a:pPr>
            <a:endParaRPr lang="en-US" dirty="0"/>
          </a:p>
          <a:p>
            <a:br>
              <a:rPr lang="en-IN" dirty="0"/>
            </a:br>
            <a:br>
              <a:rPr lang="en-US" dirty="0"/>
            </a:br>
            <a:endParaRPr lang="en-IN" dirty="0"/>
          </a:p>
        </p:txBody>
      </p:sp>
      <p:sp>
        <p:nvSpPr>
          <p:cNvPr id="6" name="TextBox 5">
            <a:extLst>
              <a:ext uri="{FF2B5EF4-FFF2-40B4-BE49-F238E27FC236}">
                <a16:creationId xmlns:a16="http://schemas.microsoft.com/office/drawing/2014/main" id="{90568D19-7F27-9729-576B-F071B723CD63}"/>
              </a:ext>
            </a:extLst>
          </p:cNvPr>
          <p:cNvSpPr txBox="1"/>
          <p:nvPr/>
        </p:nvSpPr>
        <p:spPr>
          <a:xfrm>
            <a:off x="113016" y="133832"/>
            <a:ext cx="10736493" cy="538609"/>
          </a:xfrm>
          <a:prstGeom prst="rect">
            <a:avLst/>
          </a:prstGeom>
          <a:noFill/>
        </p:spPr>
        <p:txBody>
          <a:bodyPr wrap="square">
            <a:spAutoFit/>
          </a:bodyPr>
          <a:lstStyle/>
          <a:p>
            <a:r>
              <a:rPr lang="en-IN" sz="2900" b="1" u="sng" dirty="0">
                <a:solidFill>
                  <a:srgbClr val="002060"/>
                </a:solidFill>
              </a:rPr>
              <a:t>Types of Databases : Relational vs Non-Relational</a:t>
            </a:r>
            <a:endParaRPr lang="en-IN" sz="2900" dirty="0"/>
          </a:p>
        </p:txBody>
      </p:sp>
    </p:spTree>
    <p:extLst>
      <p:ext uri="{BB962C8B-B14F-4D97-AF65-F5344CB8AC3E}">
        <p14:creationId xmlns:p14="http://schemas.microsoft.com/office/powerpoint/2010/main" val="22230501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614C09-79A3-547C-8D48-4BEB6CA2CBA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14B5DA22-F6A6-EDA6-1029-2849F6E9EDC0}"/>
              </a:ext>
            </a:extLst>
          </p:cNvPr>
          <p:cNvSpPr txBox="1"/>
          <p:nvPr/>
        </p:nvSpPr>
        <p:spPr>
          <a:xfrm>
            <a:off x="123289" y="103009"/>
            <a:ext cx="5188450" cy="461665"/>
          </a:xfrm>
          <a:prstGeom prst="rect">
            <a:avLst/>
          </a:prstGeom>
          <a:noFill/>
        </p:spPr>
        <p:txBody>
          <a:bodyPr wrap="square">
            <a:spAutoFit/>
          </a:bodyPr>
          <a:lstStyle/>
          <a:p>
            <a:r>
              <a:rPr lang="en-IN" sz="2400" b="1" u="sng" dirty="0">
                <a:solidFill>
                  <a:srgbClr val="7030A0"/>
                </a:solidFill>
              </a:rPr>
              <a:t>System Databases in MSSQL Server</a:t>
            </a:r>
          </a:p>
        </p:txBody>
      </p:sp>
      <p:graphicFrame>
        <p:nvGraphicFramePr>
          <p:cNvPr id="8" name="Table 7">
            <a:extLst>
              <a:ext uri="{FF2B5EF4-FFF2-40B4-BE49-F238E27FC236}">
                <a16:creationId xmlns:a16="http://schemas.microsoft.com/office/drawing/2014/main" id="{5E7175C4-2930-6719-4EC5-5B8291270FBF}"/>
              </a:ext>
            </a:extLst>
          </p:cNvPr>
          <p:cNvGraphicFramePr>
            <a:graphicFrameLocks noGrp="1"/>
          </p:cNvGraphicFramePr>
          <p:nvPr/>
        </p:nvGraphicFramePr>
        <p:xfrm>
          <a:off x="677863" y="3918426"/>
          <a:ext cx="8596312" cy="365760"/>
        </p:xfrm>
        <a:graphic>
          <a:graphicData uri="http://schemas.openxmlformats.org/drawingml/2006/table">
            <a:tbl>
              <a:tblPr/>
              <a:tblGrid>
                <a:gridCol w="8596312">
                  <a:extLst>
                    <a:ext uri="{9D8B030D-6E8A-4147-A177-3AD203B41FA5}">
                      <a16:colId xmlns:a16="http://schemas.microsoft.com/office/drawing/2014/main" val="309582315"/>
                    </a:ext>
                  </a:extLst>
                </a:gridCol>
              </a:tblGrid>
              <a:tr h="0">
                <a:tc>
                  <a:txBody>
                    <a:bodyPr/>
                    <a:lstStyle/>
                    <a:p>
                      <a:pPr>
                        <a:buNone/>
                      </a:pPr>
                      <a:endParaRPr lang="en-IN" dirty="0"/>
                    </a:p>
                  </a:txBody>
                  <a:tcPr anchor="ctr">
                    <a:lnL>
                      <a:noFill/>
                    </a:lnL>
                    <a:lnR>
                      <a:noFill/>
                    </a:lnR>
                    <a:lnT>
                      <a:noFill/>
                    </a:lnT>
                    <a:lnB>
                      <a:noFill/>
                    </a:lnB>
                    <a:noFill/>
                  </a:tcPr>
                </a:tc>
                <a:extLst>
                  <a:ext uri="{0D108BD9-81ED-4DB2-BD59-A6C34878D82A}">
                    <a16:rowId xmlns:a16="http://schemas.microsoft.com/office/drawing/2014/main" val="1780734711"/>
                  </a:ext>
                </a:extLst>
              </a:tr>
            </a:tbl>
          </a:graphicData>
        </a:graphic>
      </p:graphicFrame>
      <p:sp>
        <p:nvSpPr>
          <p:cNvPr id="9" name="Content Placeholder 2">
            <a:extLst>
              <a:ext uri="{FF2B5EF4-FFF2-40B4-BE49-F238E27FC236}">
                <a16:creationId xmlns:a16="http://schemas.microsoft.com/office/drawing/2014/main" id="{AD3A301F-0C57-5133-491F-542BDC615D77}"/>
              </a:ext>
            </a:extLst>
          </p:cNvPr>
          <p:cNvSpPr>
            <a:spLocks noGrp="1"/>
          </p:cNvSpPr>
          <p:nvPr>
            <p:ph idx="1"/>
          </p:nvPr>
        </p:nvSpPr>
        <p:spPr>
          <a:xfrm>
            <a:off x="492398" y="657546"/>
            <a:ext cx="8764618" cy="5917915"/>
          </a:xfrm>
        </p:spPr>
        <p:txBody>
          <a:bodyPr>
            <a:normAutofit fontScale="85000" lnSpcReduction="20000"/>
          </a:bodyPr>
          <a:lstStyle/>
          <a:p>
            <a:pPr marL="0" indent="0" algn="just">
              <a:buNone/>
            </a:pPr>
            <a:r>
              <a:rPr lang="en-IN" sz="2600" b="1" dirty="0">
                <a:solidFill>
                  <a:schemeClr val="accent6">
                    <a:lumMod val="75000"/>
                  </a:schemeClr>
                </a:solidFill>
              </a:rPr>
              <a:t>2. msdb</a:t>
            </a:r>
            <a:endParaRPr lang="en-IN" sz="2600" dirty="0">
              <a:solidFill>
                <a:schemeClr val="accent6">
                  <a:lumMod val="75000"/>
                </a:schemeClr>
              </a:solidFill>
            </a:endParaRPr>
          </a:p>
          <a:p>
            <a:pPr algn="just"/>
            <a:r>
              <a:rPr lang="en-US" sz="1900" dirty="0"/>
              <a:t>The msdb database is SQL Server’s task manager and scheduler. It stores metadata for:</a:t>
            </a:r>
          </a:p>
          <a:p>
            <a:pPr algn="just"/>
            <a:r>
              <a:rPr lang="en-US" sz="1900" dirty="0"/>
              <a:t>SQL Server Agent jobs (schedules, steps, history).</a:t>
            </a:r>
          </a:p>
          <a:p>
            <a:pPr algn="just"/>
            <a:r>
              <a:rPr lang="en-US" sz="1900" dirty="0"/>
              <a:t>Backup and restore history.</a:t>
            </a:r>
          </a:p>
          <a:p>
            <a:pPr algn="just"/>
            <a:r>
              <a:rPr lang="en-US" sz="1900" dirty="0"/>
              <a:t>Database Mail (profiles, logs, attachments).</a:t>
            </a:r>
          </a:p>
          <a:p>
            <a:pPr algn="just"/>
            <a:r>
              <a:rPr lang="en-US" sz="1900" dirty="0"/>
              <a:t>Service Broker (messaging between components).</a:t>
            </a:r>
          </a:p>
          <a:p>
            <a:pPr algn="just"/>
            <a:r>
              <a:rPr lang="en-US" sz="1900" dirty="0"/>
              <a:t>SSIS packages (if stored in SQL Server).</a:t>
            </a:r>
          </a:p>
          <a:p>
            <a:pPr algn="just"/>
            <a:r>
              <a:rPr lang="en-US" sz="1900" dirty="0"/>
              <a:t>Maintenance plans, alerts, and operators.</a:t>
            </a:r>
          </a:p>
          <a:p>
            <a:pPr marL="400050" lvl="1" indent="0" algn="just">
              <a:buNone/>
            </a:pPr>
            <a:r>
              <a:rPr lang="en-IN" sz="1900" dirty="0"/>
              <a:t>USE msdb;</a:t>
            </a:r>
          </a:p>
          <a:p>
            <a:pPr marL="400050" lvl="1" indent="0" algn="just">
              <a:buNone/>
            </a:pPr>
            <a:r>
              <a:rPr lang="en-IN" sz="1900" dirty="0"/>
              <a:t>GO</a:t>
            </a:r>
          </a:p>
          <a:p>
            <a:pPr marL="400050" lvl="1" indent="0" algn="just">
              <a:buNone/>
            </a:pPr>
            <a:r>
              <a:rPr lang="en-IN" sz="1900" dirty="0"/>
              <a:t>-- View all Agent jobs</a:t>
            </a:r>
          </a:p>
          <a:p>
            <a:pPr marL="400050" lvl="1" indent="0" algn="just">
              <a:buNone/>
            </a:pPr>
            <a:r>
              <a:rPr lang="en-IN" sz="1900" dirty="0"/>
              <a:t>SELECT name, enabled FROM dbo.sysjobs;</a:t>
            </a:r>
          </a:p>
          <a:p>
            <a:pPr marL="400050" lvl="1" indent="0" algn="just">
              <a:buNone/>
            </a:pPr>
            <a:r>
              <a:rPr lang="en-IN" sz="1900" dirty="0"/>
              <a:t>-- View backup history</a:t>
            </a:r>
          </a:p>
          <a:p>
            <a:pPr marL="400050" lvl="1" indent="0" algn="just">
              <a:buNone/>
            </a:pPr>
            <a:r>
              <a:rPr lang="en-IN" sz="1900" dirty="0"/>
              <a:t>SELECT TOP 10 * FROM dbo.backupset ORDER BY backup_finish_date DESC;</a:t>
            </a:r>
          </a:p>
          <a:p>
            <a:pPr marL="400050" lvl="1" indent="0" algn="just">
              <a:buNone/>
            </a:pPr>
            <a:r>
              <a:rPr lang="en-IN" sz="1900" dirty="0"/>
              <a:t>-- View Database Mail profiles</a:t>
            </a:r>
          </a:p>
          <a:p>
            <a:pPr marL="400050" lvl="1" indent="0" algn="just">
              <a:buNone/>
            </a:pPr>
            <a:r>
              <a:rPr lang="en-IN" sz="1900" dirty="0"/>
              <a:t>SELECT * FROM dbo.sysmail_profile;</a:t>
            </a:r>
          </a:p>
          <a:p>
            <a:pPr marL="400050" lvl="1" indent="0" algn="just">
              <a:buNone/>
            </a:pPr>
            <a:r>
              <a:rPr lang="en-IN" sz="1900" dirty="0"/>
              <a:t>-- View SSIS packages (if stored here)</a:t>
            </a:r>
          </a:p>
          <a:p>
            <a:pPr marL="400050" lvl="1" indent="0" algn="just">
              <a:buNone/>
            </a:pPr>
            <a:r>
              <a:rPr lang="en-IN" sz="1900" dirty="0"/>
              <a:t>SELECT * FROM dbo.sysssispackages;</a:t>
            </a:r>
          </a:p>
        </p:txBody>
      </p:sp>
    </p:spTree>
    <p:extLst>
      <p:ext uri="{BB962C8B-B14F-4D97-AF65-F5344CB8AC3E}">
        <p14:creationId xmlns:p14="http://schemas.microsoft.com/office/powerpoint/2010/main" val="2838094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BF935-4780-6888-4D8C-18A306B3A4A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C21B291-8A01-2532-11FD-4E2AAC95C80B}"/>
              </a:ext>
            </a:extLst>
          </p:cNvPr>
          <p:cNvSpPr txBox="1"/>
          <p:nvPr/>
        </p:nvSpPr>
        <p:spPr>
          <a:xfrm>
            <a:off x="123289" y="103009"/>
            <a:ext cx="5188450" cy="461665"/>
          </a:xfrm>
          <a:prstGeom prst="rect">
            <a:avLst/>
          </a:prstGeom>
          <a:noFill/>
        </p:spPr>
        <p:txBody>
          <a:bodyPr wrap="square">
            <a:spAutoFit/>
          </a:bodyPr>
          <a:lstStyle/>
          <a:p>
            <a:r>
              <a:rPr lang="en-IN" sz="2400" b="1" u="sng" dirty="0">
                <a:solidFill>
                  <a:srgbClr val="7030A0"/>
                </a:solidFill>
              </a:rPr>
              <a:t>System Databases in MSSQL Server</a:t>
            </a:r>
          </a:p>
        </p:txBody>
      </p:sp>
      <p:graphicFrame>
        <p:nvGraphicFramePr>
          <p:cNvPr id="8" name="Table 7">
            <a:extLst>
              <a:ext uri="{FF2B5EF4-FFF2-40B4-BE49-F238E27FC236}">
                <a16:creationId xmlns:a16="http://schemas.microsoft.com/office/drawing/2014/main" id="{7AA4B96F-F4F7-BCCB-DBBF-1D02C450E8B7}"/>
              </a:ext>
            </a:extLst>
          </p:cNvPr>
          <p:cNvGraphicFramePr>
            <a:graphicFrameLocks noGrp="1"/>
          </p:cNvGraphicFramePr>
          <p:nvPr/>
        </p:nvGraphicFramePr>
        <p:xfrm>
          <a:off x="677863" y="3918426"/>
          <a:ext cx="8596312" cy="365760"/>
        </p:xfrm>
        <a:graphic>
          <a:graphicData uri="http://schemas.openxmlformats.org/drawingml/2006/table">
            <a:tbl>
              <a:tblPr/>
              <a:tblGrid>
                <a:gridCol w="8596312">
                  <a:extLst>
                    <a:ext uri="{9D8B030D-6E8A-4147-A177-3AD203B41FA5}">
                      <a16:colId xmlns:a16="http://schemas.microsoft.com/office/drawing/2014/main" val="309582315"/>
                    </a:ext>
                  </a:extLst>
                </a:gridCol>
              </a:tblGrid>
              <a:tr h="0">
                <a:tc>
                  <a:txBody>
                    <a:bodyPr/>
                    <a:lstStyle/>
                    <a:p>
                      <a:pPr>
                        <a:buNone/>
                      </a:pPr>
                      <a:endParaRPr lang="en-IN" dirty="0"/>
                    </a:p>
                  </a:txBody>
                  <a:tcPr anchor="ctr">
                    <a:lnL>
                      <a:noFill/>
                    </a:lnL>
                    <a:lnR>
                      <a:noFill/>
                    </a:lnR>
                    <a:lnT>
                      <a:noFill/>
                    </a:lnT>
                    <a:lnB>
                      <a:noFill/>
                    </a:lnB>
                    <a:noFill/>
                  </a:tcPr>
                </a:tc>
                <a:extLst>
                  <a:ext uri="{0D108BD9-81ED-4DB2-BD59-A6C34878D82A}">
                    <a16:rowId xmlns:a16="http://schemas.microsoft.com/office/drawing/2014/main" val="1780734711"/>
                  </a:ext>
                </a:extLst>
              </a:tr>
            </a:tbl>
          </a:graphicData>
        </a:graphic>
      </p:graphicFrame>
      <p:sp>
        <p:nvSpPr>
          <p:cNvPr id="9" name="Content Placeholder 2">
            <a:extLst>
              <a:ext uri="{FF2B5EF4-FFF2-40B4-BE49-F238E27FC236}">
                <a16:creationId xmlns:a16="http://schemas.microsoft.com/office/drawing/2014/main" id="{D257A30C-B912-7C9E-8EF9-64A211FA6B0C}"/>
              </a:ext>
            </a:extLst>
          </p:cNvPr>
          <p:cNvSpPr>
            <a:spLocks noGrp="1"/>
          </p:cNvSpPr>
          <p:nvPr>
            <p:ph idx="1"/>
          </p:nvPr>
        </p:nvSpPr>
        <p:spPr>
          <a:xfrm>
            <a:off x="492398" y="657546"/>
            <a:ext cx="8764618" cy="5917915"/>
          </a:xfrm>
        </p:spPr>
        <p:txBody>
          <a:bodyPr>
            <a:normAutofit/>
          </a:bodyPr>
          <a:lstStyle/>
          <a:p>
            <a:pPr marL="0" indent="0" algn="just">
              <a:buNone/>
            </a:pPr>
            <a:r>
              <a:rPr lang="en-IN" sz="2200" b="1" dirty="0">
                <a:solidFill>
                  <a:schemeClr val="accent6">
                    <a:lumMod val="75000"/>
                  </a:schemeClr>
                </a:solidFill>
              </a:rPr>
              <a:t>3. model</a:t>
            </a:r>
            <a:endParaRPr lang="en-IN" sz="2200" dirty="0">
              <a:solidFill>
                <a:schemeClr val="accent6">
                  <a:lumMod val="75000"/>
                </a:schemeClr>
              </a:solidFill>
            </a:endParaRPr>
          </a:p>
          <a:p>
            <a:pPr algn="just"/>
            <a:r>
              <a:rPr lang="en-US" sz="1900" dirty="0"/>
              <a:t>The model database in SQL Server is like a template for all new databases created on the instance.</a:t>
            </a:r>
          </a:p>
          <a:p>
            <a:pPr algn="just"/>
            <a:r>
              <a:rPr lang="en-US" sz="1900" dirty="0"/>
              <a:t>Any tables, views, or procedures you add manually will be copied to new </a:t>
            </a:r>
            <a:r>
              <a:rPr lang="en-US" sz="1900" dirty="0" err="1"/>
              <a:t>DBs.</a:t>
            </a:r>
            <a:endParaRPr lang="en-US" sz="1900" dirty="0"/>
          </a:p>
          <a:p>
            <a:pPr algn="just"/>
            <a:r>
              <a:rPr lang="en-US" sz="1900" dirty="0"/>
              <a:t>⚠️ If you create a table in model, it will appear in every new database you create—including tempdb on restart!.</a:t>
            </a:r>
          </a:p>
          <a:p>
            <a:pPr algn="just"/>
            <a:r>
              <a:rPr lang="en-US" sz="1900" dirty="0"/>
              <a:t>Cannot be dropped, renamed, or set offline.</a:t>
            </a:r>
          </a:p>
          <a:p>
            <a:pPr algn="just"/>
            <a:r>
              <a:rPr lang="en-US" sz="1900" dirty="0"/>
              <a:t>Cannot enable Change Data Capture (CDC).</a:t>
            </a:r>
          </a:p>
          <a:p>
            <a:pPr algn="just"/>
            <a:r>
              <a:rPr lang="en-US" sz="1900" dirty="0"/>
              <a:t>Cannot participate in database mirroring.</a:t>
            </a:r>
          </a:p>
          <a:p>
            <a:pPr algn="just"/>
            <a:r>
              <a:rPr lang="en-US" sz="1900" dirty="0"/>
              <a:t>Backup model after any changes.</a:t>
            </a:r>
          </a:p>
          <a:p>
            <a:pPr algn="just"/>
            <a:endParaRPr lang="en-IN" sz="1900" dirty="0"/>
          </a:p>
        </p:txBody>
      </p:sp>
    </p:spTree>
    <p:extLst>
      <p:ext uri="{BB962C8B-B14F-4D97-AF65-F5344CB8AC3E}">
        <p14:creationId xmlns:p14="http://schemas.microsoft.com/office/powerpoint/2010/main" val="30785710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48B49D-556C-A411-1B5A-DC57D9F604A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6ECD669-FB8D-EDD6-A0DE-C00D441E3127}"/>
              </a:ext>
            </a:extLst>
          </p:cNvPr>
          <p:cNvSpPr txBox="1"/>
          <p:nvPr/>
        </p:nvSpPr>
        <p:spPr>
          <a:xfrm>
            <a:off x="123289" y="103009"/>
            <a:ext cx="5188450" cy="461665"/>
          </a:xfrm>
          <a:prstGeom prst="rect">
            <a:avLst/>
          </a:prstGeom>
          <a:noFill/>
        </p:spPr>
        <p:txBody>
          <a:bodyPr wrap="square">
            <a:spAutoFit/>
          </a:bodyPr>
          <a:lstStyle/>
          <a:p>
            <a:r>
              <a:rPr lang="en-IN" sz="2400" b="1" u="sng" dirty="0">
                <a:solidFill>
                  <a:srgbClr val="7030A0"/>
                </a:solidFill>
              </a:rPr>
              <a:t>System Databases in MSSQL Server</a:t>
            </a:r>
          </a:p>
        </p:txBody>
      </p:sp>
      <p:graphicFrame>
        <p:nvGraphicFramePr>
          <p:cNvPr id="8" name="Table 7">
            <a:extLst>
              <a:ext uri="{FF2B5EF4-FFF2-40B4-BE49-F238E27FC236}">
                <a16:creationId xmlns:a16="http://schemas.microsoft.com/office/drawing/2014/main" id="{61D4D9E3-1995-026F-5AF2-B8A75E9AC5D6}"/>
              </a:ext>
            </a:extLst>
          </p:cNvPr>
          <p:cNvGraphicFramePr>
            <a:graphicFrameLocks noGrp="1"/>
          </p:cNvGraphicFramePr>
          <p:nvPr/>
        </p:nvGraphicFramePr>
        <p:xfrm>
          <a:off x="677863" y="3918426"/>
          <a:ext cx="8596312" cy="365760"/>
        </p:xfrm>
        <a:graphic>
          <a:graphicData uri="http://schemas.openxmlformats.org/drawingml/2006/table">
            <a:tbl>
              <a:tblPr/>
              <a:tblGrid>
                <a:gridCol w="8596312">
                  <a:extLst>
                    <a:ext uri="{9D8B030D-6E8A-4147-A177-3AD203B41FA5}">
                      <a16:colId xmlns:a16="http://schemas.microsoft.com/office/drawing/2014/main" val="309582315"/>
                    </a:ext>
                  </a:extLst>
                </a:gridCol>
              </a:tblGrid>
              <a:tr h="0">
                <a:tc>
                  <a:txBody>
                    <a:bodyPr/>
                    <a:lstStyle/>
                    <a:p>
                      <a:pPr>
                        <a:buNone/>
                      </a:pPr>
                      <a:endParaRPr lang="en-IN" dirty="0"/>
                    </a:p>
                  </a:txBody>
                  <a:tcPr anchor="ctr">
                    <a:lnL>
                      <a:noFill/>
                    </a:lnL>
                    <a:lnR>
                      <a:noFill/>
                    </a:lnR>
                    <a:lnT>
                      <a:noFill/>
                    </a:lnT>
                    <a:lnB>
                      <a:noFill/>
                    </a:lnB>
                    <a:noFill/>
                  </a:tcPr>
                </a:tc>
                <a:extLst>
                  <a:ext uri="{0D108BD9-81ED-4DB2-BD59-A6C34878D82A}">
                    <a16:rowId xmlns:a16="http://schemas.microsoft.com/office/drawing/2014/main" val="1780734711"/>
                  </a:ext>
                </a:extLst>
              </a:tr>
            </a:tbl>
          </a:graphicData>
        </a:graphic>
      </p:graphicFrame>
      <p:sp>
        <p:nvSpPr>
          <p:cNvPr id="9" name="Content Placeholder 2">
            <a:extLst>
              <a:ext uri="{FF2B5EF4-FFF2-40B4-BE49-F238E27FC236}">
                <a16:creationId xmlns:a16="http://schemas.microsoft.com/office/drawing/2014/main" id="{1848216F-DDD5-F053-27E0-24729AE7C971}"/>
              </a:ext>
            </a:extLst>
          </p:cNvPr>
          <p:cNvSpPr>
            <a:spLocks noGrp="1"/>
          </p:cNvSpPr>
          <p:nvPr>
            <p:ph idx="1"/>
          </p:nvPr>
        </p:nvSpPr>
        <p:spPr>
          <a:xfrm>
            <a:off x="492398" y="657546"/>
            <a:ext cx="8764618" cy="5917915"/>
          </a:xfrm>
        </p:spPr>
        <p:txBody>
          <a:bodyPr>
            <a:normAutofit/>
          </a:bodyPr>
          <a:lstStyle/>
          <a:p>
            <a:pPr marL="0" indent="0" algn="just">
              <a:buNone/>
            </a:pPr>
            <a:r>
              <a:rPr lang="en-IN" sz="2200" b="1" dirty="0">
                <a:solidFill>
                  <a:schemeClr val="accent6">
                    <a:lumMod val="75000"/>
                  </a:schemeClr>
                </a:solidFill>
              </a:rPr>
              <a:t>4. tempdb</a:t>
            </a:r>
            <a:endParaRPr lang="en-IN" sz="2200" dirty="0">
              <a:solidFill>
                <a:schemeClr val="accent6">
                  <a:lumMod val="75000"/>
                </a:schemeClr>
              </a:solidFill>
            </a:endParaRPr>
          </a:p>
          <a:p>
            <a:pPr algn="just"/>
            <a:r>
              <a:rPr lang="en-US" dirty="0"/>
              <a:t>A global, shared workspace used by all users and sessions.</a:t>
            </a:r>
          </a:p>
          <a:p>
            <a:pPr algn="just"/>
            <a:r>
              <a:rPr lang="en-US" dirty="0"/>
              <a:t>Recreated fresh every time SQL Server restarts—no persistent data.</a:t>
            </a:r>
          </a:p>
          <a:p>
            <a:pPr algn="just"/>
            <a:r>
              <a:rPr lang="en-US" b="1" dirty="0"/>
              <a:t>Recreated on every SQL Server restart</a:t>
            </a:r>
            <a:r>
              <a:rPr lang="en-US" dirty="0"/>
              <a:t>—starts clean.</a:t>
            </a:r>
          </a:p>
          <a:p>
            <a:pPr algn="just"/>
            <a:r>
              <a:rPr lang="en-US" dirty="0"/>
              <a:t>Based on model database—any object in model gets copied into tempdb.</a:t>
            </a:r>
          </a:p>
          <a:p>
            <a:pPr algn="just"/>
            <a:r>
              <a:rPr lang="en-US" dirty="0"/>
              <a:t># – Local Temporary Table</a:t>
            </a:r>
          </a:p>
          <a:p>
            <a:pPr lvl="1" algn="just">
              <a:buSzPct val="100000"/>
              <a:buFont typeface="Wingdings" panose="05000000000000000000" pitchFamily="2" charset="2"/>
              <a:buChar char="§"/>
            </a:pPr>
            <a:r>
              <a:rPr lang="en-US" sz="1800" dirty="0"/>
              <a:t>Visible only to the current session/connection</a:t>
            </a:r>
          </a:p>
          <a:p>
            <a:pPr lvl="1" algn="just">
              <a:buSzPct val="100000"/>
              <a:buFont typeface="Wingdings" panose="05000000000000000000" pitchFamily="2" charset="2"/>
              <a:buChar char="§"/>
            </a:pPr>
            <a:r>
              <a:rPr lang="en-US" sz="1800" dirty="0"/>
              <a:t>Automatically deleted when the session ends</a:t>
            </a:r>
          </a:p>
          <a:p>
            <a:pPr algn="just"/>
            <a:r>
              <a:rPr lang="en-US" dirty="0"/>
              <a:t># – Global Temporary Table</a:t>
            </a:r>
          </a:p>
          <a:p>
            <a:pPr lvl="1" algn="just">
              <a:buSzPct val="100000"/>
              <a:buFont typeface="Wingdings" panose="05000000000000000000" pitchFamily="2" charset="2"/>
              <a:buChar char="§"/>
            </a:pPr>
            <a:r>
              <a:rPr lang="en-US" sz="1800" dirty="0"/>
              <a:t>Visible to all sessions on the server</a:t>
            </a:r>
          </a:p>
          <a:p>
            <a:pPr lvl="1" algn="just">
              <a:buSzPct val="100000"/>
              <a:buFont typeface="Wingdings" panose="05000000000000000000" pitchFamily="2" charset="2"/>
              <a:buChar char="§"/>
            </a:pPr>
            <a:r>
              <a:rPr lang="en-US" sz="1800" dirty="0"/>
              <a:t>Deleted only when the creating session ends and no other session is using it.</a:t>
            </a:r>
            <a:endParaRPr lang="en-IN" dirty="0"/>
          </a:p>
        </p:txBody>
      </p:sp>
    </p:spTree>
    <p:extLst>
      <p:ext uri="{BB962C8B-B14F-4D97-AF65-F5344CB8AC3E}">
        <p14:creationId xmlns:p14="http://schemas.microsoft.com/office/powerpoint/2010/main" val="29471355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D06B37-307D-775F-B8AD-6465AAD139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9A952E-354C-251D-3629-67046CD7B31E}"/>
              </a:ext>
            </a:extLst>
          </p:cNvPr>
          <p:cNvSpPr>
            <a:spLocks noGrp="1"/>
          </p:cNvSpPr>
          <p:nvPr>
            <p:ph type="title"/>
          </p:nvPr>
        </p:nvSpPr>
        <p:spPr>
          <a:xfrm>
            <a:off x="164386" y="157538"/>
            <a:ext cx="8476180" cy="510283"/>
          </a:xfrm>
        </p:spPr>
        <p:txBody>
          <a:bodyPr>
            <a:noAutofit/>
          </a:bodyPr>
          <a:lstStyle/>
          <a:p>
            <a:r>
              <a:rPr lang="en-US" sz="2900" b="1" dirty="0">
                <a:solidFill>
                  <a:srgbClr val="1B1981"/>
                </a:solidFill>
              </a:rPr>
              <a:t>7. Creating and Altering Database Objects</a:t>
            </a:r>
            <a:endParaRPr lang="en-IN" sz="2900" b="1" u="sng" dirty="0">
              <a:solidFill>
                <a:srgbClr val="1B1981"/>
              </a:solidFill>
            </a:endParaRPr>
          </a:p>
        </p:txBody>
      </p:sp>
      <p:sp>
        <p:nvSpPr>
          <p:cNvPr id="4" name="TextBox 3">
            <a:extLst>
              <a:ext uri="{FF2B5EF4-FFF2-40B4-BE49-F238E27FC236}">
                <a16:creationId xmlns:a16="http://schemas.microsoft.com/office/drawing/2014/main" id="{674AE07B-29CA-8C82-B960-07DC93963AA0}"/>
              </a:ext>
            </a:extLst>
          </p:cNvPr>
          <p:cNvSpPr txBox="1"/>
          <p:nvPr/>
        </p:nvSpPr>
        <p:spPr>
          <a:xfrm>
            <a:off x="719191" y="760959"/>
            <a:ext cx="8815226" cy="5847755"/>
          </a:xfrm>
          <a:prstGeom prst="rect">
            <a:avLst/>
          </a:prstGeom>
          <a:noFill/>
        </p:spPr>
        <p:txBody>
          <a:bodyPr wrap="square">
            <a:spAutoFit/>
          </a:bodyPr>
          <a:lstStyle/>
          <a:p>
            <a:pPr algn="just"/>
            <a:r>
              <a:rPr lang="en-US" dirty="0"/>
              <a:t>In SQL Server, </a:t>
            </a:r>
            <a:r>
              <a:rPr lang="en-US" b="1" dirty="0"/>
              <a:t>database objects</a:t>
            </a:r>
            <a:r>
              <a:rPr lang="en-US" dirty="0"/>
              <a:t> are the </a:t>
            </a:r>
            <a:r>
              <a:rPr lang="en-US" b="1" dirty="0"/>
              <a:t>building blocks</a:t>
            </a:r>
            <a:r>
              <a:rPr lang="en-US" dirty="0"/>
              <a:t> of a database. They are used to </a:t>
            </a:r>
            <a:r>
              <a:rPr lang="en-US" b="1" dirty="0"/>
              <a:t>store data</a:t>
            </a:r>
            <a:r>
              <a:rPr lang="en-US" dirty="0"/>
              <a:t>, </a:t>
            </a:r>
            <a:r>
              <a:rPr lang="en-US" b="1" dirty="0"/>
              <a:t>organize</a:t>
            </a:r>
            <a:r>
              <a:rPr lang="en-US" dirty="0"/>
              <a:t> it, </a:t>
            </a:r>
            <a:r>
              <a:rPr lang="en-US" b="1" dirty="0"/>
              <a:t>secure</a:t>
            </a:r>
            <a:r>
              <a:rPr lang="en-US" dirty="0"/>
              <a:t> it, and </a:t>
            </a:r>
            <a:r>
              <a:rPr lang="en-US" b="1" dirty="0"/>
              <a:t>run logic</a:t>
            </a:r>
            <a:r>
              <a:rPr lang="en-US" dirty="0"/>
              <a:t> or </a:t>
            </a:r>
            <a:r>
              <a:rPr lang="en-US" b="1" dirty="0"/>
              <a:t>automate tasks</a:t>
            </a:r>
            <a:r>
              <a:rPr lang="en-US" dirty="0"/>
              <a:t>.</a:t>
            </a:r>
          </a:p>
          <a:p>
            <a:pPr marL="285750" indent="-285750" algn="just">
              <a:spcBef>
                <a:spcPts val="600"/>
              </a:spcBef>
              <a:buFont typeface="Wingdings" panose="05000000000000000000" pitchFamily="2" charset="2"/>
              <a:buChar char="q"/>
            </a:pPr>
            <a:r>
              <a:rPr lang="en-IN" b="1" dirty="0">
                <a:solidFill>
                  <a:srgbClr val="2B10F0"/>
                </a:solidFill>
              </a:rPr>
              <a:t>Schemas</a:t>
            </a:r>
            <a:r>
              <a:rPr lang="en-IN" dirty="0"/>
              <a:t> - </a:t>
            </a:r>
            <a:r>
              <a:rPr lang="en-US" dirty="0"/>
              <a:t>A </a:t>
            </a:r>
            <a:r>
              <a:rPr lang="en-US" b="1" dirty="0"/>
              <a:t>logical container</a:t>
            </a:r>
            <a:r>
              <a:rPr lang="en-US" dirty="0"/>
              <a:t> for grouping database objects (like folders).</a:t>
            </a:r>
          </a:p>
          <a:p>
            <a:pPr marL="285750" indent="-285750" algn="just">
              <a:spcBef>
                <a:spcPts val="600"/>
              </a:spcBef>
              <a:buFont typeface="Wingdings" panose="05000000000000000000" pitchFamily="2" charset="2"/>
              <a:buChar char="q"/>
            </a:pPr>
            <a:r>
              <a:rPr lang="en-US" b="1" dirty="0">
                <a:solidFill>
                  <a:srgbClr val="2B10F0"/>
                </a:solidFill>
              </a:rPr>
              <a:t>Tables</a:t>
            </a:r>
            <a:r>
              <a:rPr lang="en-US" dirty="0"/>
              <a:t> - The </a:t>
            </a:r>
            <a:r>
              <a:rPr lang="en-US" b="1" dirty="0"/>
              <a:t>core structure</a:t>
            </a:r>
            <a:r>
              <a:rPr lang="en-US" dirty="0"/>
              <a:t> in any database. Stores data in </a:t>
            </a:r>
            <a:r>
              <a:rPr lang="en-US" b="1" dirty="0"/>
              <a:t>rows and columns</a:t>
            </a:r>
            <a:r>
              <a:rPr lang="en-US" dirty="0"/>
              <a:t> (like Excel).</a:t>
            </a:r>
          </a:p>
          <a:p>
            <a:pPr marL="285750" indent="-285750" algn="just">
              <a:spcBef>
                <a:spcPts val="600"/>
              </a:spcBef>
              <a:buFont typeface="Wingdings" panose="05000000000000000000" pitchFamily="2" charset="2"/>
              <a:buChar char="q"/>
            </a:pPr>
            <a:r>
              <a:rPr lang="en-IN" b="1" dirty="0">
                <a:solidFill>
                  <a:srgbClr val="2B10F0"/>
                </a:solidFill>
              </a:rPr>
              <a:t>Views</a:t>
            </a:r>
            <a:r>
              <a:rPr lang="en-IN" dirty="0"/>
              <a:t> - </a:t>
            </a:r>
            <a:r>
              <a:rPr lang="en-US" dirty="0"/>
              <a:t>A </a:t>
            </a:r>
            <a:r>
              <a:rPr lang="en-US" b="1" dirty="0"/>
              <a:t>virtual table</a:t>
            </a:r>
            <a:r>
              <a:rPr lang="en-US" dirty="0"/>
              <a:t> based on a SQL query. </a:t>
            </a:r>
            <a:r>
              <a:rPr lang="en-IN" dirty="0"/>
              <a:t>Simplify complex queries. Restrict sensitive columns</a:t>
            </a:r>
          </a:p>
          <a:p>
            <a:pPr marL="285750" indent="-285750" algn="just">
              <a:spcBef>
                <a:spcPts val="600"/>
              </a:spcBef>
              <a:buFont typeface="Wingdings" panose="05000000000000000000" pitchFamily="2" charset="2"/>
              <a:buChar char="q"/>
            </a:pPr>
            <a:r>
              <a:rPr lang="en-IN" b="1" dirty="0">
                <a:solidFill>
                  <a:srgbClr val="2B10F0"/>
                </a:solidFill>
              </a:rPr>
              <a:t>Stored Procedures </a:t>
            </a:r>
            <a:r>
              <a:rPr lang="en-IN" dirty="0"/>
              <a:t>- </a:t>
            </a:r>
            <a:r>
              <a:rPr lang="en-US" dirty="0"/>
              <a:t>A </a:t>
            </a:r>
            <a:r>
              <a:rPr lang="en-US" b="1" dirty="0"/>
              <a:t>pre-written, stored set of SQL statements</a:t>
            </a:r>
            <a:r>
              <a:rPr lang="en-US" dirty="0"/>
              <a:t> you can call when needed.</a:t>
            </a:r>
          </a:p>
          <a:p>
            <a:pPr marL="285750" indent="-285750" algn="just">
              <a:spcBef>
                <a:spcPts val="600"/>
              </a:spcBef>
              <a:buFont typeface="Wingdings" panose="05000000000000000000" pitchFamily="2" charset="2"/>
              <a:buChar char="q"/>
            </a:pPr>
            <a:r>
              <a:rPr lang="en-IN" b="1" dirty="0">
                <a:solidFill>
                  <a:srgbClr val="2B10F0"/>
                </a:solidFill>
              </a:rPr>
              <a:t>Functions</a:t>
            </a:r>
            <a:r>
              <a:rPr lang="en-IN" dirty="0"/>
              <a:t> - </a:t>
            </a:r>
            <a:r>
              <a:rPr lang="en-US" dirty="0"/>
              <a:t>Similar to stored procedures, but they </a:t>
            </a:r>
            <a:r>
              <a:rPr lang="en-US" b="1" dirty="0"/>
              <a:t>must return a value</a:t>
            </a:r>
            <a:r>
              <a:rPr lang="en-US" dirty="0"/>
              <a:t>.</a:t>
            </a:r>
          </a:p>
          <a:p>
            <a:pPr marL="285750" indent="-285750" algn="just">
              <a:spcBef>
                <a:spcPts val="600"/>
              </a:spcBef>
              <a:buFont typeface="Wingdings" panose="05000000000000000000" pitchFamily="2" charset="2"/>
              <a:buChar char="q"/>
            </a:pPr>
            <a:r>
              <a:rPr lang="en-IN" b="1" dirty="0">
                <a:solidFill>
                  <a:srgbClr val="2B10F0"/>
                </a:solidFill>
              </a:rPr>
              <a:t>Triggers</a:t>
            </a:r>
            <a:r>
              <a:rPr lang="en-IN" dirty="0"/>
              <a:t> - </a:t>
            </a:r>
            <a:r>
              <a:rPr lang="en-US" dirty="0"/>
              <a:t>A special kind of stored procedure that </a:t>
            </a:r>
            <a:r>
              <a:rPr lang="en-US" b="1" dirty="0"/>
              <a:t>runs automatically</a:t>
            </a:r>
            <a:r>
              <a:rPr lang="en-US" dirty="0"/>
              <a:t> when a specific change (INSERT, UPDATE, DELETE) is made to a table.</a:t>
            </a:r>
          </a:p>
          <a:p>
            <a:pPr marL="285750" indent="-285750" algn="just">
              <a:spcBef>
                <a:spcPts val="600"/>
              </a:spcBef>
              <a:buFont typeface="Wingdings" panose="05000000000000000000" pitchFamily="2" charset="2"/>
              <a:buChar char="q"/>
            </a:pPr>
            <a:r>
              <a:rPr lang="en-IN" b="1" dirty="0">
                <a:solidFill>
                  <a:srgbClr val="2B10F0"/>
                </a:solidFill>
              </a:rPr>
              <a:t>Indexes</a:t>
            </a:r>
            <a:r>
              <a:rPr lang="en-IN" dirty="0"/>
              <a:t> - </a:t>
            </a:r>
            <a:r>
              <a:rPr lang="en-US" dirty="0"/>
              <a:t>Like an </a:t>
            </a:r>
            <a:r>
              <a:rPr lang="en-US" b="1" dirty="0"/>
              <a:t>index in a book</a:t>
            </a:r>
            <a:r>
              <a:rPr lang="en-US" dirty="0"/>
              <a:t>, it helps SQL Server </a:t>
            </a:r>
            <a:r>
              <a:rPr lang="en-US" b="1" dirty="0"/>
              <a:t>find data faster</a:t>
            </a:r>
            <a:r>
              <a:rPr lang="en-US" dirty="0"/>
              <a:t>.</a:t>
            </a:r>
          </a:p>
          <a:p>
            <a:pPr marL="285750" indent="-285750" algn="just">
              <a:spcBef>
                <a:spcPts val="600"/>
              </a:spcBef>
              <a:buFont typeface="Wingdings" panose="05000000000000000000" pitchFamily="2" charset="2"/>
              <a:buChar char="q"/>
            </a:pPr>
            <a:r>
              <a:rPr lang="en-IN" b="1" dirty="0">
                <a:solidFill>
                  <a:srgbClr val="2B10F0"/>
                </a:solidFill>
              </a:rPr>
              <a:t>Constraints</a:t>
            </a:r>
            <a:r>
              <a:rPr lang="en-IN" dirty="0"/>
              <a:t> - </a:t>
            </a:r>
            <a:r>
              <a:rPr lang="en-US" dirty="0"/>
              <a:t>Rules to ensure </a:t>
            </a:r>
            <a:r>
              <a:rPr lang="en-US" b="1" dirty="0"/>
              <a:t>data accuracy and integrity</a:t>
            </a:r>
            <a:r>
              <a:rPr lang="en-US" dirty="0"/>
              <a:t> in tables.(Primary Key, Foreign Key, Unique, NOT NULL, CHECK)</a:t>
            </a:r>
          </a:p>
          <a:p>
            <a:pPr marL="285750" indent="-285750" algn="just">
              <a:spcBef>
                <a:spcPts val="600"/>
              </a:spcBef>
              <a:buFont typeface="Wingdings" panose="05000000000000000000" pitchFamily="2" charset="2"/>
              <a:buChar char="q"/>
            </a:pPr>
            <a:r>
              <a:rPr lang="en-IN" b="1" dirty="0">
                <a:solidFill>
                  <a:srgbClr val="2B10F0"/>
                </a:solidFill>
              </a:rPr>
              <a:t>Users and Roles </a:t>
            </a:r>
            <a:r>
              <a:rPr lang="en-IN" dirty="0"/>
              <a:t>- </a:t>
            </a:r>
            <a:r>
              <a:rPr lang="en-US" dirty="0"/>
              <a:t>Define </a:t>
            </a:r>
            <a:r>
              <a:rPr lang="en-US" b="1" dirty="0"/>
              <a:t>who can access</a:t>
            </a:r>
            <a:r>
              <a:rPr lang="en-US" dirty="0"/>
              <a:t> the database and </a:t>
            </a:r>
            <a:r>
              <a:rPr lang="en-US" b="1" dirty="0"/>
              <a:t>what they can do</a:t>
            </a:r>
            <a:r>
              <a:rPr lang="en-US" dirty="0"/>
              <a:t>.</a:t>
            </a:r>
          </a:p>
          <a:p>
            <a:pPr marL="285750" indent="-285750" algn="just">
              <a:spcBef>
                <a:spcPts val="600"/>
              </a:spcBef>
              <a:buFont typeface="Wingdings" panose="05000000000000000000" pitchFamily="2" charset="2"/>
              <a:buChar char="q"/>
            </a:pPr>
            <a:r>
              <a:rPr lang="en-IN" b="1" dirty="0">
                <a:solidFill>
                  <a:srgbClr val="2B10F0"/>
                </a:solidFill>
              </a:rPr>
              <a:t>Sequences</a:t>
            </a:r>
            <a:r>
              <a:rPr lang="en-IN" dirty="0"/>
              <a:t> - </a:t>
            </a:r>
            <a:r>
              <a:rPr lang="en-US" dirty="0"/>
              <a:t>Generates </a:t>
            </a:r>
            <a:r>
              <a:rPr lang="en-US" b="1" dirty="0"/>
              <a:t>incrementing numbers</a:t>
            </a:r>
            <a:r>
              <a:rPr lang="en-US" dirty="0"/>
              <a:t> used for things like invoice numbers or IDs.</a:t>
            </a:r>
            <a:endParaRPr lang="en-IN" dirty="0"/>
          </a:p>
        </p:txBody>
      </p:sp>
    </p:spTree>
    <p:extLst>
      <p:ext uri="{BB962C8B-B14F-4D97-AF65-F5344CB8AC3E}">
        <p14:creationId xmlns:p14="http://schemas.microsoft.com/office/powerpoint/2010/main" val="42726890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8B63E5-6883-7273-798A-FE001452BE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5F46CF-8700-1C95-BE5F-B37071BC1C27}"/>
              </a:ext>
            </a:extLst>
          </p:cNvPr>
          <p:cNvSpPr>
            <a:spLocks noGrp="1"/>
          </p:cNvSpPr>
          <p:nvPr>
            <p:ph type="title"/>
          </p:nvPr>
        </p:nvSpPr>
        <p:spPr>
          <a:xfrm>
            <a:off x="143839" y="95893"/>
            <a:ext cx="6873412" cy="479459"/>
          </a:xfrm>
        </p:spPr>
        <p:txBody>
          <a:bodyPr>
            <a:noAutofit/>
          </a:bodyPr>
          <a:lstStyle/>
          <a:p>
            <a:r>
              <a:rPr lang="en-US" sz="2800" b="1" dirty="0">
                <a:solidFill>
                  <a:srgbClr val="1B1981"/>
                </a:solidFill>
              </a:rPr>
              <a:t>Creating and Altering Database Objects</a:t>
            </a:r>
            <a:endParaRPr lang="en-IN" sz="2800" b="1" u="sng" dirty="0">
              <a:solidFill>
                <a:srgbClr val="1B1981"/>
              </a:solidFill>
            </a:endParaRPr>
          </a:p>
        </p:txBody>
      </p:sp>
      <p:sp>
        <p:nvSpPr>
          <p:cNvPr id="5" name="TextBox 4">
            <a:extLst>
              <a:ext uri="{FF2B5EF4-FFF2-40B4-BE49-F238E27FC236}">
                <a16:creationId xmlns:a16="http://schemas.microsoft.com/office/drawing/2014/main" id="{14B159A6-3B13-42D2-0A3F-4638DCF95A8D}"/>
              </a:ext>
            </a:extLst>
          </p:cNvPr>
          <p:cNvSpPr txBox="1"/>
          <p:nvPr/>
        </p:nvSpPr>
        <p:spPr>
          <a:xfrm>
            <a:off x="1222624" y="716543"/>
            <a:ext cx="8198777" cy="4632037"/>
          </a:xfrm>
          <a:prstGeom prst="rect">
            <a:avLst/>
          </a:prstGeom>
          <a:noFill/>
          <a:ln w="19050">
            <a:solidFill>
              <a:schemeClr val="tx1"/>
            </a:solidFill>
          </a:ln>
        </p:spPr>
        <p:txBody>
          <a:bodyPr wrap="square">
            <a:spAutoFit/>
          </a:bodyPr>
          <a:lstStyle/>
          <a:p>
            <a:r>
              <a:rPr lang="en-US" sz="2400" b="1" u="sng" dirty="0">
                <a:solidFill>
                  <a:srgbClr val="FF0000"/>
                </a:solidFill>
                <a:highlight>
                  <a:srgbClr val="FFFFFF"/>
                </a:highlight>
              </a:rPr>
              <a:t>Fetching All Objects in Current Database</a:t>
            </a:r>
          </a:p>
          <a:p>
            <a:endParaRPr lang="en-IN" sz="1800" b="1" u="sng" dirty="0">
              <a:solidFill>
                <a:srgbClr val="FF0000"/>
              </a:solidFill>
              <a:highlight>
                <a:srgbClr val="FFFFFF"/>
              </a:highlight>
            </a:endParaRPr>
          </a:p>
          <a:p>
            <a:r>
              <a:rPr lang="en-IN" sz="2300" dirty="0">
                <a:solidFill>
                  <a:srgbClr val="0000FF"/>
                </a:solidFill>
                <a:highlight>
                  <a:srgbClr val="FFFFFF"/>
                </a:highlight>
              </a:rPr>
              <a:t>SELECT</a:t>
            </a:r>
            <a:r>
              <a:rPr lang="en-IN" sz="2300" dirty="0">
                <a:solidFill>
                  <a:srgbClr val="000000"/>
                </a:solidFill>
                <a:highlight>
                  <a:srgbClr val="FFFFFF"/>
                </a:highlight>
              </a:rPr>
              <a:t> </a:t>
            </a:r>
          </a:p>
          <a:p>
            <a:r>
              <a:rPr lang="en-IN" sz="2300" dirty="0">
                <a:solidFill>
                  <a:srgbClr val="000000"/>
                </a:solidFill>
                <a:highlight>
                  <a:srgbClr val="FFFFFF"/>
                </a:highlight>
              </a:rPr>
              <a:t>  o</a:t>
            </a:r>
            <a:r>
              <a:rPr lang="en-IN" sz="2300" dirty="0">
                <a:solidFill>
                  <a:srgbClr val="808080"/>
                </a:solidFill>
                <a:highlight>
                  <a:srgbClr val="FFFFFF"/>
                </a:highlight>
              </a:rPr>
              <a:t>.</a:t>
            </a:r>
            <a:r>
              <a:rPr lang="en-IN" sz="2300" dirty="0">
                <a:solidFill>
                  <a:srgbClr val="0000FF"/>
                </a:solidFill>
                <a:highlight>
                  <a:srgbClr val="FFFFFF"/>
                </a:highlight>
              </a:rPr>
              <a:t>name</a:t>
            </a:r>
            <a:r>
              <a:rPr lang="en-IN" sz="2300" dirty="0">
                <a:solidFill>
                  <a:srgbClr val="000000"/>
                </a:solidFill>
                <a:highlight>
                  <a:srgbClr val="FFFFFF"/>
                </a:highlight>
              </a:rPr>
              <a:t> </a:t>
            </a:r>
            <a:r>
              <a:rPr lang="en-IN" sz="2300" dirty="0">
                <a:solidFill>
                  <a:srgbClr val="0000FF"/>
                </a:solidFill>
                <a:highlight>
                  <a:srgbClr val="FFFFFF"/>
                </a:highlight>
              </a:rPr>
              <a:t>AS</a:t>
            </a:r>
            <a:r>
              <a:rPr lang="en-IN" sz="2300" dirty="0">
                <a:solidFill>
                  <a:srgbClr val="000000"/>
                </a:solidFill>
                <a:highlight>
                  <a:srgbClr val="FFFFFF"/>
                </a:highlight>
              </a:rPr>
              <a:t> ObjectName</a:t>
            </a:r>
            <a:r>
              <a:rPr lang="en-IN" sz="2300" dirty="0">
                <a:solidFill>
                  <a:srgbClr val="808080"/>
                </a:solidFill>
                <a:highlight>
                  <a:srgbClr val="FFFFFF"/>
                </a:highlight>
              </a:rPr>
              <a:t>,</a:t>
            </a:r>
            <a:endParaRPr lang="en-IN" sz="2300" dirty="0">
              <a:solidFill>
                <a:srgbClr val="000000"/>
              </a:solidFill>
              <a:highlight>
                <a:srgbClr val="FFFFFF"/>
              </a:highlight>
            </a:endParaRPr>
          </a:p>
          <a:p>
            <a:r>
              <a:rPr lang="en-IN" sz="2300" dirty="0">
                <a:solidFill>
                  <a:srgbClr val="000000"/>
                </a:solidFill>
                <a:highlight>
                  <a:srgbClr val="FFFFFF"/>
                </a:highlight>
              </a:rPr>
              <a:t>  o</a:t>
            </a:r>
            <a:r>
              <a:rPr lang="en-IN" sz="2300" dirty="0">
                <a:solidFill>
                  <a:srgbClr val="808080"/>
                </a:solidFill>
                <a:highlight>
                  <a:srgbClr val="FFFFFF"/>
                </a:highlight>
              </a:rPr>
              <a:t>.</a:t>
            </a:r>
            <a:r>
              <a:rPr lang="en-IN" sz="2300" dirty="0">
                <a:solidFill>
                  <a:srgbClr val="0000FF"/>
                </a:solidFill>
                <a:highlight>
                  <a:srgbClr val="FFFFFF"/>
                </a:highlight>
              </a:rPr>
              <a:t>type</a:t>
            </a:r>
            <a:r>
              <a:rPr lang="en-IN" sz="2300" dirty="0">
                <a:solidFill>
                  <a:srgbClr val="000000"/>
                </a:solidFill>
                <a:highlight>
                  <a:srgbClr val="FFFFFF"/>
                </a:highlight>
              </a:rPr>
              <a:t> ObjectType</a:t>
            </a:r>
            <a:r>
              <a:rPr lang="en-IN" sz="2300" dirty="0">
                <a:solidFill>
                  <a:srgbClr val="808080"/>
                </a:solidFill>
                <a:highlight>
                  <a:srgbClr val="FFFFFF"/>
                </a:highlight>
              </a:rPr>
              <a:t>,</a:t>
            </a:r>
            <a:endParaRPr lang="en-IN" sz="2300" dirty="0">
              <a:solidFill>
                <a:srgbClr val="000000"/>
              </a:solidFill>
              <a:highlight>
                <a:srgbClr val="FFFFFF"/>
              </a:highlight>
            </a:endParaRPr>
          </a:p>
          <a:p>
            <a:r>
              <a:rPr lang="fr-FR" sz="2300" dirty="0">
                <a:solidFill>
                  <a:srgbClr val="000000"/>
                </a:solidFill>
                <a:highlight>
                  <a:srgbClr val="FFFFFF"/>
                </a:highlight>
              </a:rPr>
              <a:t>  o</a:t>
            </a:r>
            <a:r>
              <a:rPr lang="fr-FR" sz="2300" dirty="0">
                <a:solidFill>
                  <a:srgbClr val="808080"/>
                </a:solidFill>
                <a:highlight>
                  <a:srgbClr val="FFFFFF"/>
                </a:highlight>
              </a:rPr>
              <a:t>.</a:t>
            </a:r>
            <a:r>
              <a:rPr lang="fr-FR" sz="2300" dirty="0">
                <a:solidFill>
                  <a:srgbClr val="0000FF"/>
                </a:solidFill>
                <a:highlight>
                  <a:srgbClr val="FFFFFF"/>
                </a:highlight>
              </a:rPr>
              <a:t>type_desc</a:t>
            </a:r>
            <a:r>
              <a:rPr lang="fr-FR" sz="2300" dirty="0">
                <a:solidFill>
                  <a:srgbClr val="000000"/>
                </a:solidFill>
                <a:highlight>
                  <a:srgbClr val="FFFFFF"/>
                </a:highlight>
              </a:rPr>
              <a:t> </a:t>
            </a:r>
            <a:r>
              <a:rPr lang="fr-FR" sz="2300" dirty="0">
                <a:solidFill>
                  <a:srgbClr val="0000FF"/>
                </a:solidFill>
                <a:highlight>
                  <a:srgbClr val="FFFFFF"/>
                </a:highlight>
              </a:rPr>
              <a:t>AS</a:t>
            </a:r>
            <a:r>
              <a:rPr lang="fr-FR" sz="2300" dirty="0">
                <a:solidFill>
                  <a:srgbClr val="000000"/>
                </a:solidFill>
                <a:highlight>
                  <a:srgbClr val="FFFFFF"/>
                </a:highlight>
              </a:rPr>
              <a:t> ObjectDescription</a:t>
            </a:r>
            <a:r>
              <a:rPr lang="fr-FR" sz="2300" dirty="0">
                <a:solidFill>
                  <a:srgbClr val="808080"/>
                </a:solidFill>
                <a:highlight>
                  <a:srgbClr val="FFFFFF"/>
                </a:highlight>
              </a:rPr>
              <a:t>,</a:t>
            </a:r>
            <a:endParaRPr lang="fr-FR" sz="2300" dirty="0">
              <a:solidFill>
                <a:srgbClr val="000000"/>
              </a:solidFill>
              <a:highlight>
                <a:srgbClr val="FFFFFF"/>
              </a:highlight>
            </a:endParaRPr>
          </a:p>
          <a:p>
            <a:r>
              <a:rPr lang="en-IN" sz="2300" dirty="0">
                <a:solidFill>
                  <a:srgbClr val="000000"/>
                </a:solidFill>
                <a:highlight>
                  <a:srgbClr val="FFFFFF"/>
                </a:highlight>
              </a:rPr>
              <a:t>  s</a:t>
            </a:r>
            <a:r>
              <a:rPr lang="en-IN" sz="2300" dirty="0">
                <a:solidFill>
                  <a:srgbClr val="808080"/>
                </a:solidFill>
                <a:highlight>
                  <a:srgbClr val="FFFFFF"/>
                </a:highlight>
              </a:rPr>
              <a:t>.</a:t>
            </a:r>
            <a:r>
              <a:rPr lang="en-IN" sz="2300" dirty="0">
                <a:solidFill>
                  <a:srgbClr val="0000FF"/>
                </a:solidFill>
                <a:highlight>
                  <a:srgbClr val="FFFFFF"/>
                </a:highlight>
              </a:rPr>
              <a:t>name</a:t>
            </a:r>
            <a:r>
              <a:rPr lang="en-IN" sz="2300" dirty="0">
                <a:solidFill>
                  <a:srgbClr val="000000"/>
                </a:solidFill>
                <a:highlight>
                  <a:srgbClr val="FFFFFF"/>
                </a:highlight>
              </a:rPr>
              <a:t> </a:t>
            </a:r>
            <a:r>
              <a:rPr lang="en-IN" sz="2300" dirty="0">
                <a:solidFill>
                  <a:srgbClr val="0000FF"/>
                </a:solidFill>
                <a:highlight>
                  <a:srgbClr val="FFFFFF"/>
                </a:highlight>
              </a:rPr>
              <a:t>AS</a:t>
            </a:r>
            <a:r>
              <a:rPr lang="en-IN" sz="2300" dirty="0">
                <a:solidFill>
                  <a:srgbClr val="000000"/>
                </a:solidFill>
                <a:highlight>
                  <a:srgbClr val="FFFFFF"/>
                </a:highlight>
              </a:rPr>
              <a:t> SchemaName</a:t>
            </a:r>
          </a:p>
          <a:p>
            <a:r>
              <a:rPr lang="en-IN" sz="2300" dirty="0">
                <a:solidFill>
                  <a:srgbClr val="0000FF"/>
                </a:solidFill>
                <a:highlight>
                  <a:srgbClr val="FFFFFF"/>
                </a:highlight>
              </a:rPr>
              <a:t>FROM</a:t>
            </a:r>
            <a:r>
              <a:rPr lang="en-IN" sz="2300" dirty="0">
                <a:solidFill>
                  <a:srgbClr val="000000"/>
                </a:solidFill>
                <a:highlight>
                  <a:srgbClr val="FFFFFF"/>
                </a:highlight>
              </a:rPr>
              <a:t> </a:t>
            </a:r>
          </a:p>
          <a:p>
            <a:r>
              <a:rPr lang="en-IN" sz="2300" dirty="0">
                <a:solidFill>
                  <a:srgbClr val="000000"/>
                </a:solidFill>
                <a:highlight>
                  <a:srgbClr val="FFFFFF"/>
                </a:highlight>
              </a:rPr>
              <a:t>  </a:t>
            </a:r>
            <a:r>
              <a:rPr lang="en-IN" sz="2300" dirty="0">
                <a:solidFill>
                  <a:srgbClr val="FF0000"/>
                </a:solidFill>
                <a:highlight>
                  <a:srgbClr val="FFFFFF"/>
                </a:highlight>
              </a:rPr>
              <a:t>sys.objects</a:t>
            </a:r>
            <a:r>
              <a:rPr lang="en-IN" sz="2300" dirty="0">
                <a:solidFill>
                  <a:srgbClr val="000000"/>
                </a:solidFill>
                <a:highlight>
                  <a:srgbClr val="FFFFFF"/>
                </a:highlight>
              </a:rPr>
              <a:t> o</a:t>
            </a:r>
          </a:p>
          <a:p>
            <a:r>
              <a:rPr lang="en-IN" sz="2300" dirty="0">
                <a:solidFill>
                  <a:srgbClr val="808080"/>
                </a:solidFill>
                <a:highlight>
                  <a:srgbClr val="FFFFFF"/>
                </a:highlight>
              </a:rPr>
              <a:t>JOIN</a:t>
            </a:r>
            <a:r>
              <a:rPr lang="en-IN" sz="2300" dirty="0">
                <a:solidFill>
                  <a:srgbClr val="000000"/>
                </a:solidFill>
                <a:highlight>
                  <a:srgbClr val="FFFFFF"/>
                </a:highlight>
              </a:rPr>
              <a:t> </a:t>
            </a:r>
          </a:p>
          <a:p>
            <a:r>
              <a:rPr lang="en-IN" sz="2300" dirty="0">
                <a:solidFill>
                  <a:srgbClr val="000000"/>
                </a:solidFill>
                <a:highlight>
                  <a:srgbClr val="FFFFFF"/>
                </a:highlight>
              </a:rPr>
              <a:t>  </a:t>
            </a:r>
            <a:r>
              <a:rPr lang="en-IN" sz="2300" dirty="0">
                <a:solidFill>
                  <a:srgbClr val="FF0000"/>
                </a:solidFill>
                <a:highlight>
                  <a:srgbClr val="FFFFFF"/>
                </a:highlight>
              </a:rPr>
              <a:t>sys.schemas</a:t>
            </a:r>
            <a:r>
              <a:rPr lang="en-IN" sz="2300" dirty="0">
                <a:solidFill>
                  <a:srgbClr val="000000"/>
                </a:solidFill>
                <a:highlight>
                  <a:srgbClr val="FFFFFF"/>
                </a:highlight>
              </a:rPr>
              <a:t> s </a:t>
            </a:r>
            <a:r>
              <a:rPr lang="en-IN" sz="2300" dirty="0">
                <a:solidFill>
                  <a:srgbClr val="0000FF"/>
                </a:solidFill>
                <a:highlight>
                  <a:srgbClr val="FFFFFF"/>
                </a:highlight>
              </a:rPr>
              <a:t>ON</a:t>
            </a:r>
            <a:r>
              <a:rPr lang="en-IN" sz="2300" dirty="0">
                <a:solidFill>
                  <a:srgbClr val="000000"/>
                </a:solidFill>
                <a:highlight>
                  <a:srgbClr val="FFFFFF"/>
                </a:highlight>
              </a:rPr>
              <a:t> o</a:t>
            </a:r>
            <a:r>
              <a:rPr lang="en-IN" sz="2300" dirty="0">
                <a:solidFill>
                  <a:srgbClr val="808080"/>
                </a:solidFill>
                <a:highlight>
                  <a:srgbClr val="FFFFFF"/>
                </a:highlight>
              </a:rPr>
              <a:t>.</a:t>
            </a:r>
            <a:r>
              <a:rPr lang="en-IN" sz="2300" dirty="0">
                <a:solidFill>
                  <a:srgbClr val="FF00FF"/>
                </a:solidFill>
                <a:highlight>
                  <a:srgbClr val="FFFFFF"/>
                </a:highlight>
              </a:rPr>
              <a:t>schema_id</a:t>
            </a:r>
            <a:r>
              <a:rPr lang="en-IN" sz="2300" dirty="0">
                <a:solidFill>
                  <a:srgbClr val="000000"/>
                </a:solidFill>
                <a:highlight>
                  <a:srgbClr val="FFFFFF"/>
                </a:highlight>
              </a:rPr>
              <a:t> </a:t>
            </a:r>
            <a:r>
              <a:rPr lang="en-IN" sz="2300" dirty="0">
                <a:solidFill>
                  <a:srgbClr val="808080"/>
                </a:solidFill>
                <a:highlight>
                  <a:srgbClr val="FFFFFF"/>
                </a:highlight>
              </a:rPr>
              <a:t>=</a:t>
            </a:r>
            <a:r>
              <a:rPr lang="en-IN" sz="2300" dirty="0">
                <a:solidFill>
                  <a:srgbClr val="000000"/>
                </a:solidFill>
                <a:highlight>
                  <a:srgbClr val="FFFFFF"/>
                </a:highlight>
              </a:rPr>
              <a:t> s</a:t>
            </a:r>
            <a:r>
              <a:rPr lang="en-IN" sz="2300" dirty="0">
                <a:solidFill>
                  <a:srgbClr val="808080"/>
                </a:solidFill>
                <a:highlight>
                  <a:srgbClr val="FFFFFF"/>
                </a:highlight>
              </a:rPr>
              <a:t>.</a:t>
            </a:r>
            <a:r>
              <a:rPr lang="en-IN" sz="2300" dirty="0">
                <a:solidFill>
                  <a:srgbClr val="FF00FF"/>
                </a:solidFill>
                <a:highlight>
                  <a:srgbClr val="FFFFFF"/>
                </a:highlight>
              </a:rPr>
              <a:t>schema_id</a:t>
            </a:r>
            <a:endParaRPr lang="en-IN" sz="2300" dirty="0">
              <a:solidFill>
                <a:srgbClr val="000000"/>
              </a:solidFill>
              <a:highlight>
                <a:srgbClr val="FFFFFF"/>
              </a:highlight>
            </a:endParaRPr>
          </a:p>
          <a:p>
            <a:r>
              <a:rPr lang="en-IN" sz="2300" dirty="0">
                <a:solidFill>
                  <a:srgbClr val="0000FF"/>
                </a:solidFill>
                <a:highlight>
                  <a:srgbClr val="FFFFFF"/>
                </a:highlight>
              </a:rPr>
              <a:t>ORDER</a:t>
            </a:r>
            <a:r>
              <a:rPr lang="en-IN" sz="2300" dirty="0">
                <a:solidFill>
                  <a:srgbClr val="000000"/>
                </a:solidFill>
                <a:highlight>
                  <a:srgbClr val="FFFFFF"/>
                </a:highlight>
              </a:rPr>
              <a:t> </a:t>
            </a:r>
            <a:r>
              <a:rPr lang="en-IN" sz="2300" dirty="0">
                <a:solidFill>
                  <a:srgbClr val="0000FF"/>
                </a:solidFill>
                <a:highlight>
                  <a:srgbClr val="FFFFFF"/>
                </a:highlight>
              </a:rPr>
              <a:t>BY</a:t>
            </a:r>
            <a:r>
              <a:rPr lang="en-IN" sz="2300" dirty="0">
                <a:solidFill>
                  <a:srgbClr val="000000"/>
                </a:solidFill>
                <a:highlight>
                  <a:srgbClr val="FFFFFF"/>
                </a:highlight>
              </a:rPr>
              <a:t> </a:t>
            </a:r>
          </a:p>
          <a:p>
            <a:r>
              <a:rPr lang="en-IN" sz="2300" dirty="0">
                <a:solidFill>
                  <a:srgbClr val="000000"/>
                </a:solidFill>
                <a:highlight>
                  <a:srgbClr val="FFFFFF"/>
                </a:highlight>
              </a:rPr>
              <a:t>  ObjectType</a:t>
            </a:r>
            <a:r>
              <a:rPr lang="en-IN" sz="2300" dirty="0">
                <a:solidFill>
                  <a:srgbClr val="808080"/>
                </a:solidFill>
                <a:highlight>
                  <a:srgbClr val="FFFFFF"/>
                </a:highlight>
              </a:rPr>
              <a:t>,</a:t>
            </a:r>
            <a:r>
              <a:rPr lang="en-IN" sz="2300" dirty="0">
                <a:solidFill>
                  <a:srgbClr val="000000"/>
                </a:solidFill>
                <a:highlight>
                  <a:srgbClr val="FFFFFF"/>
                </a:highlight>
              </a:rPr>
              <a:t> SchemaName</a:t>
            </a:r>
            <a:r>
              <a:rPr lang="en-IN" sz="2300" dirty="0">
                <a:solidFill>
                  <a:srgbClr val="808080"/>
                </a:solidFill>
                <a:highlight>
                  <a:srgbClr val="FFFFFF"/>
                </a:highlight>
              </a:rPr>
              <a:t>,</a:t>
            </a:r>
            <a:r>
              <a:rPr lang="en-IN" sz="2300" dirty="0">
                <a:solidFill>
                  <a:srgbClr val="000000"/>
                </a:solidFill>
                <a:highlight>
                  <a:srgbClr val="FFFFFF"/>
                </a:highlight>
              </a:rPr>
              <a:t> ObjectName</a:t>
            </a:r>
            <a:r>
              <a:rPr lang="en-IN" sz="2300" dirty="0">
                <a:solidFill>
                  <a:srgbClr val="808080"/>
                </a:solidFill>
                <a:highlight>
                  <a:srgbClr val="FFFFFF"/>
                </a:highlight>
              </a:rPr>
              <a:t>;</a:t>
            </a:r>
            <a:endParaRPr lang="en-IN" sz="2300" dirty="0"/>
          </a:p>
        </p:txBody>
      </p:sp>
      <p:sp>
        <p:nvSpPr>
          <p:cNvPr id="7" name="TextBox 6">
            <a:extLst>
              <a:ext uri="{FF2B5EF4-FFF2-40B4-BE49-F238E27FC236}">
                <a16:creationId xmlns:a16="http://schemas.microsoft.com/office/drawing/2014/main" id="{CC71A149-2F35-0AC6-93FA-9CB5FE15991A}"/>
              </a:ext>
            </a:extLst>
          </p:cNvPr>
          <p:cNvSpPr txBox="1"/>
          <p:nvPr/>
        </p:nvSpPr>
        <p:spPr>
          <a:xfrm>
            <a:off x="1736331" y="5487076"/>
            <a:ext cx="7479587" cy="1200329"/>
          </a:xfrm>
          <a:prstGeom prst="rect">
            <a:avLst/>
          </a:prstGeom>
          <a:noFill/>
        </p:spPr>
        <p:txBody>
          <a:bodyPr wrap="square">
            <a:spAutoFit/>
          </a:bodyPr>
          <a:lstStyle/>
          <a:p>
            <a:r>
              <a:rPr lang="en-US" b="1" u="sng" dirty="0">
                <a:solidFill>
                  <a:srgbClr val="FF0000"/>
                </a:solidFill>
              </a:rPr>
              <a:t>To check your current default database:</a:t>
            </a:r>
          </a:p>
          <a:p>
            <a:r>
              <a:rPr lang="en-IN" sz="1800" dirty="0">
                <a:solidFill>
                  <a:srgbClr val="0000FF"/>
                </a:solidFill>
              </a:rPr>
              <a:t>SELECT</a:t>
            </a:r>
            <a:r>
              <a:rPr lang="en-IN" sz="1800" dirty="0">
                <a:solidFill>
                  <a:srgbClr val="000000"/>
                </a:solidFill>
              </a:rPr>
              <a:t> </a:t>
            </a:r>
            <a:r>
              <a:rPr lang="en-IN" sz="1800" dirty="0">
                <a:solidFill>
                  <a:srgbClr val="0000FF"/>
                </a:solidFill>
              </a:rPr>
              <a:t>name</a:t>
            </a:r>
            <a:r>
              <a:rPr lang="en-IN" sz="1800" dirty="0">
                <a:solidFill>
                  <a:srgbClr val="808080"/>
                </a:solidFill>
              </a:rPr>
              <a:t>,</a:t>
            </a:r>
            <a:r>
              <a:rPr lang="en-IN" sz="1800" dirty="0">
                <a:solidFill>
                  <a:srgbClr val="000000"/>
                </a:solidFill>
              </a:rPr>
              <a:t> default_database_name </a:t>
            </a:r>
          </a:p>
          <a:p>
            <a:r>
              <a:rPr lang="en-IN" sz="1800" dirty="0">
                <a:solidFill>
                  <a:srgbClr val="0000FF"/>
                </a:solidFill>
              </a:rPr>
              <a:t>FROM</a:t>
            </a:r>
            <a:r>
              <a:rPr lang="en-IN" sz="1800" dirty="0">
                <a:solidFill>
                  <a:srgbClr val="000000"/>
                </a:solidFill>
              </a:rPr>
              <a:t> </a:t>
            </a:r>
            <a:r>
              <a:rPr lang="en-IN" sz="1800" b="1" dirty="0">
                <a:solidFill>
                  <a:srgbClr val="FF0000"/>
                </a:solidFill>
              </a:rPr>
              <a:t>sys.server_principals</a:t>
            </a:r>
            <a:r>
              <a:rPr lang="en-IN" sz="1800" dirty="0">
                <a:solidFill>
                  <a:srgbClr val="000000"/>
                </a:solidFill>
              </a:rPr>
              <a:t> </a:t>
            </a:r>
          </a:p>
          <a:p>
            <a:r>
              <a:rPr lang="en-IN" sz="1800" dirty="0">
                <a:solidFill>
                  <a:srgbClr val="0000FF"/>
                </a:solidFill>
              </a:rPr>
              <a:t>WHERE</a:t>
            </a:r>
            <a:r>
              <a:rPr lang="en-IN" sz="1800" dirty="0">
                <a:solidFill>
                  <a:srgbClr val="000000"/>
                </a:solidFill>
              </a:rPr>
              <a:t> </a:t>
            </a:r>
            <a:r>
              <a:rPr lang="en-IN" sz="1800" dirty="0">
                <a:solidFill>
                  <a:srgbClr val="0000FF"/>
                </a:solidFill>
              </a:rPr>
              <a:t>name</a:t>
            </a:r>
            <a:r>
              <a:rPr lang="en-IN" sz="1800" dirty="0">
                <a:solidFill>
                  <a:srgbClr val="000000"/>
                </a:solidFill>
              </a:rPr>
              <a:t> </a:t>
            </a:r>
            <a:r>
              <a:rPr lang="en-IN" sz="1800" dirty="0">
                <a:solidFill>
                  <a:srgbClr val="808080"/>
                </a:solidFill>
              </a:rPr>
              <a:t>=</a:t>
            </a:r>
            <a:r>
              <a:rPr lang="en-IN" sz="1800" dirty="0">
                <a:solidFill>
                  <a:srgbClr val="000000"/>
                </a:solidFill>
              </a:rPr>
              <a:t> </a:t>
            </a:r>
            <a:r>
              <a:rPr lang="en-IN" sz="1800" dirty="0">
                <a:solidFill>
                  <a:srgbClr val="FF0000"/>
                </a:solidFill>
              </a:rPr>
              <a:t>Domain\LOGANATHAN'</a:t>
            </a:r>
            <a:r>
              <a:rPr lang="en-IN" sz="1800" dirty="0">
                <a:solidFill>
                  <a:srgbClr val="808080"/>
                </a:solidFill>
              </a:rPr>
              <a:t>;</a:t>
            </a:r>
            <a:endParaRPr lang="en-IN" dirty="0"/>
          </a:p>
        </p:txBody>
      </p:sp>
      <p:pic>
        <p:nvPicPr>
          <p:cNvPr id="8" name="Graphic 7" descr="Information">
            <a:extLst>
              <a:ext uri="{FF2B5EF4-FFF2-40B4-BE49-F238E27FC236}">
                <a16:creationId xmlns:a16="http://schemas.microsoft.com/office/drawing/2014/main" id="{D25B96A6-E929-C35A-E8E4-BE95221F07A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6724" y="5673905"/>
            <a:ext cx="914400" cy="914400"/>
          </a:xfrm>
          <a:prstGeom prst="rect">
            <a:avLst/>
          </a:prstGeom>
        </p:spPr>
      </p:pic>
    </p:spTree>
    <p:extLst>
      <p:ext uri="{BB962C8B-B14F-4D97-AF65-F5344CB8AC3E}">
        <p14:creationId xmlns:p14="http://schemas.microsoft.com/office/powerpoint/2010/main" val="3476069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CDDEC9-A7A8-AF26-7C0E-2931942A75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025EA9-75F1-029E-717E-1D1759742BD8}"/>
              </a:ext>
            </a:extLst>
          </p:cNvPr>
          <p:cNvSpPr>
            <a:spLocks noGrp="1"/>
          </p:cNvSpPr>
          <p:nvPr>
            <p:ph type="title"/>
          </p:nvPr>
        </p:nvSpPr>
        <p:spPr>
          <a:xfrm>
            <a:off x="143839" y="95893"/>
            <a:ext cx="6873412" cy="479459"/>
          </a:xfrm>
        </p:spPr>
        <p:txBody>
          <a:bodyPr>
            <a:noAutofit/>
          </a:bodyPr>
          <a:lstStyle/>
          <a:p>
            <a:r>
              <a:rPr lang="en-US" sz="2800" b="1" dirty="0">
                <a:solidFill>
                  <a:srgbClr val="1B1981"/>
                </a:solidFill>
              </a:rPr>
              <a:t>Creating and Altering Database Objects</a:t>
            </a:r>
            <a:endParaRPr lang="en-IN" sz="2800" b="1" u="sng" dirty="0">
              <a:solidFill>
                <a:srgbClr val="1B1981"/>
              </a:solidFill>
            </a:endParaRPr>
          </a:p>
        </p:txBody>
      </p:sp>
      <p:sp>
        <p:nvSpPr>
          <p:cNvPr id="4" name="TextBox 3">
            <a:extLst>
              <a:ext uri="{FF2B5EF4-FFF2-40B4-BE49-F238E27FC236}">
                <a16:creationId xmlns:a16="http://schemas.microsoft.com/office/drawing/2014/main" id="{456B983E-2CEC-83FC-999C-C2B69FF36884}"/>
              </a:ext>
            </a:extLst>
          </p:cNvPr>
          <p:cNvSpPr txBox="1"/>
          <p:nvPr/>
        </p:nvSpPr>
        <p:spPr>
          <a:xfrm>
            <a:off x="390415" y="848087"/>
            <a:ext cx="9267289" cy="4955203"/>
          </a:xfrm>
          <a:prstGeom prst="rect">
            <a:avLst/>
          </a:prstGeom>
          <a:noFill/>
        </p:spPr>
        <p:txBody>
          <a:bodyPr wrap="square">
            <a:spAutoFit/>
          </a:bodyPr>
          <a:lstStyle/>
          <a:p>
            <a:r>
              <a:rPr lang="en-IN" sz="2400" b="1" u="sng" dirty="0">
                <a:solidFill>
                  <a:srgbClr val="FF0000"/>
                </a:solidFill>
              </a:rPr>
              <a:t>How to change default database</a:t>
            </a:r>
          </a:p>
          <a:p>
            <a:endParaRPr lang="en-IN" dirty="0">
              <a:solidFill>
                <a:srgbClr val="0000FF"/>
              </a:solidFill>
            </a:endParaRPr>
          </a:p>
          <a:p>
            <a:r>
              <a:rPr lang="en-IN" sz="2000" b="1" dirty="0">
                <a:solidFill>
                  <a:srgbClr val="0070C0"/>
                </a:solidFill>
              </a:rPr>
              <a:t>Option 1: Change via SSMS (SQL Server Management Studio)</a:t>
            </a:r>
          </a:p>
          <a:p>
            <a:endParaRPr lang="en-US" dirty="0"/>
          </a:p>
          <a:p>
            <a:pPr marL="1714500" lvl="3" indent="-342900">
              <a:lnSpc>
                <a:spcPct val="150000"/>
              </a:lnSpc>
              <a:buFont typeface="+mj-lt"/>
              <a:buAutoNum type="arabicPeriod"/>
            </a:pPr>
            <a:r>
              <a:rPr lang="en-US" dirty="0"/>
              <a:t>Open SSMS and connect to your server.</a:t>
            </a:r>
          </a:p>
          <a:p>
            <a:pPr marL="1714500" lvl="3" indent="-342900">
              <a:lnSpc>
                <a:spcPct val="150000"/>
              </a:lnSpc>
              <a:buFont typeface="+mj-lt"/>
              <a:buAutoNum type="arabicPeriod"/>
            </a:pPr>
            <a:r>
              <a:rPr lang="en-US" dirty="0"/>
              <a:t>In Object Explorer, go to: Security → Logins</a:t>
            </a:r>
          </a:p>
          <a:p>
            <a:pPr marL="1714500" lvl="3" indent="-342900">
              <a:lnSpc>
                <a:spcPct val="150000"/>
              </a:lnSpc>
              <a:buFont typeface="+mj-lt"/>
              <a:buAutoNum type="arabicPeriod"/>
            </a:pPr>
            <a:r>
              <a:rPr lang="en-US" dirty="0"/>
              <a:t>Find your login name (e.g., Loganathan) and right-click → Properties</a:t>
            </a:r>
          </a:p>
          <a:p>
            <a:pPr marL="1714500" lvl="3" indent="-342900">
              <a:lnSpc>
                <a:spcPct val="150000"/>
              </a:lnSpc>
              <a:buFont typeface="+mj-lt"/>
              <a:buAutoNum type="arabicPeriod"/>
            </a:pPr>
            <a:r>
              <a:rPr lang="en-US" dirty="0"/>
              <a:t>In the General tab, look for Default database</a:t>
            </a:r>
          </a:p>
          <a:p>
            <a:pPr marL="1714500" lvl="3" indent="-342900">
              <a:lnSpc>
                <a:spcPct val="150000"/>
              </a:lnSpc>
              <a:buFont typeface="+mj-lt"/>
              <a:buAutoNum type="arabicPeriod"/>
            </a:pPr>
            <a:r>
              <a:rPr lang="en-US" dirty="0"/>
              <a:t>Select your preferred database from the dropdown (e.g., StudentDB)</a:t>
            </a:r>
          </a:p>
          <a:p>
            <a:pPr marL="1714500" lvl="3" indent="-342900">
              <a:lnSpc>
                <a:spcPct val="150000"/>
              </a:lnSpc>
              <a:buFont typeface="+mj-lt"/>
              <a:buAutoNum type="arabicPeriod"/>
            </a:pPr>
            <a:r>
              <a:rPr lang="en-US" dirty="0"/>
              <a:t>Click OK 		</a:t>
            </a:r>
            <a:endParaRPr lang="en-IN" dirty="0"/>
          </a:p>
          <a:p>
            <a:endParaRPr lang="en-IN" dirty="0">
              <a:solidFill>
                <a:srgbClr val="0000FF"/>
              </a:solidFill>
            </a:endParaRPr>
          </a:p>
          <a:p>
            <a:r>
              <a:rPr lang="en-IN" sz="2000" b="1" dirty="0">
                <a:solidFill>
                  <a:srgbClr val="0070C0"/>
                </a:solidFill>
              </a:rPr>
              <a:t>Option 2: Change via SQL Command</a:t>
            </a:r>
          </a:p>
          <a:p>
            <a:endParaRPr lang="en-IN" b="1" dirty="0">
              <a:solidFill>
                <a:srgbClr val="FF0000"/>
              </a:solidFill>
            </a:endParaRPr>
          </a:p>
          <a:p>
            <a:r>
              <a:rPr lang="en-IN" sz="1800" dirty="0">
                <a:solidFill>
                  <a:srgbClr val="0000FF"/>
                </a:solidFill>
              </a:rPr>
              <a:t>ALTER</a:t>
            </a:r>
            <a:r>
              <a:rPr lang="en-IN" sz="1800" dirty="0">
                <a:solidFill>
                  <a:srgbClr val="000000"/>
                </a:solidFill>
              </a:rPr>
              <a:t> </a:t>
            </a:r>
            <a:r>
              <a:rPr lang="en-IN" sz="1800" dirty="0">
                <a:solidFill>
                  <a:srgbClr val="0000FF"/>
                </a:solidFill>
              </a:rPr>
              <a:t>LOGIN</a:t>
            </a:r>
            <a:r>
              <a:rPr lang="en-IN" sz="1800" dirty="0">
                <a:solidFill>
                  <a:srgbClr val="000000"/>
                </a:solidFill>
              </a:rPr>
              <a:t> [login_name] </a:t>
            </a:r>
            <a:r>
              <a:rPr lang="en-IN" sz="1800" dirty="0">
                <a:solidFill>
                  <a:srgbClr val="0000FF"/>
                </a:solidFill>
              </a:rPr>
              <a:t>WITH</a:t>
            </a:r>
            <a:r>
              <a:rPr lang="en-IN" sz="1800" dirty="0">
                <a:solidFill>
                  <a:srgbClr val="000000"/>
                </a:solidFill>
              </a:rPr>
              <a:t> </a:t>
            </a:r>
            <a:r>
              <a:rPr lang="en-IN" sz="1800" dirty="0">
                <a:solidFill>
                  <a:srgbClr val="0000FF"/>
                </a:solidFill>
              </a:rPr>
              <a:t>DEFAULT_DATABASE</a:t>
            </a:r>
            <a:r>
              <a:rPr lang="en-IN" sz="1800" dirty="0">
                <a:solidFill>
                  <a:srgbClr val="000000"/>
                </a:solidFill>
              </a:rPr>
              <a:t> </a:t>
            </a:r>
            <a:r>
              <a:rPr lang="en-IN" sz="1800" dirty="0">
                <a:solidFill>
                  <a:srgbClr val="808080"/>
                </a:solidFill>
              </a:rPr>
              <a:t>=</a:t>
            </a:r>
            <a:r>
              <a:rPr lang="en-IN" sz="1800" dirty="0">
                <a:solidFill>
                  <a:srgbClr val="000000"/>
                </a:solidFill>
              </a:rPr>
              <a:t> [master]</a:t>
            </a:r>
            <a:endParaRPr lang="en-IN" dirty="0"/>
          </a:p>
        </p:txBody>
      </p:sp>
    </p:spTree>
    <p:extLst>
      <p:ext uri="{BB962C8B-B14F-4D97-AF65-F5344CB8AC3E}">
        <p14:creationId xmlns:p14="http://schemas.microsoft.com/office/powerpoint/2010/main" val="23119629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94194-A4D6-1145-A8BE-A76CE7487284}"/>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489A506B-DEA4-2A00-F6A5-EA2EA4AD6A69}"/>
              </a:ext>
            </a:extLst>
          </p:cNvPr>
          <p:cNvSpPr>
            <a:spLocks noGrp="1"/>
          </p:cNvSpPr>
          <p:nvPr>
            <p:ph type="ctrTitle"/>
          </p:nvPr>
        </p:nvSpPr>
        <p:spPr>
          <a:xfrm>
            <a:off x="1188568" y="2137406"/>
            <a:ext cx="8551333" cy="1646302"/>
          </a:xfrm>
        </p:spPr>
        <p:txBody>
          <a:bodyPr/>
          <a:lstStyle/>
          <a:p>
            <a:pPr algn="ctr"/>
            <a:r>
              <a:rPr lang="en-US" sz="3200" dirty="0">
                <a:solidFill>
                  <a:srgbClr val="1B1981"/>
                </a:solidFill>
              </a:rPr>
              <a:t>📚 </a:t>
            </a:r>
            <a:r>
              <a:rPr lang="en-US" sz="3200" b="1" dirty="0">
                <a:solidFill>
                  <a:srgbClr val="1B1981"/>
                </a:solidFill>
              </a:rPr>
              <a:t>Schema Management in MSSQL Server</a:t>
            </a:r>
            <a:endParaRPr lang="en-IN" sz="3200" dirty="0">
              <a:solidFill>
                <a:srgbClr val="1B1981"/>
              </a:solidFill>
            </a:endParaRPr>
          </a:p>
        </p:txBody>
      </p:sp>
      <p:sp>
        <p:nvSpPr>
          <p:cNvPr id="7" name="Subtitle 6">
            <a:extLst>
              <a:ext uri="{FF2B5EF4-FFF2-40B4-BE49-F238E27FC236}">
                <a16:creationId xmlns:a16="http://schemas.microsoft.com/office/drawing/2014/main" id="{4D0D31D3-4928-2572-8C27-1EA4FC58F8B1}"/>
              </a:ext>
            </a:extLst>
          </p:cNvPr>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19918340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01B6A6-BCD0-60E9-AC54-6321203E0C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079ED2-A24B-D608-6756-F66982C20B82}"/>
              </a:ext>
            </a:extLst>
          </p:cNvPr>
          <p:cNvSpPr>
            <a:spLocks noGrp="1"/>
          </p:cNvSpPr>
          <p:nvPr>
            <p:ph type="title"/>
          </p:nvPr>
        </p:nvSpPr>
        <p:spPr>
          <a:xfrm>
            <a:off x="163626" y="116441"/>
            <a:ext cx="3442603" cy="674669"/>
          </a:xfrm>
        </p:spPr>
        <p:txBody>
          <a:bodyPr>
            <a:noAutofit/>
          </a:bodyPr>
          <a:lstStyle/>
          <a:p>
            <a:r>
              <a:rPr lang="en-IN" sz="2900" b="1" u="sng" dirty="0">
                <a:solidFill>
                  <a:srgbClr val="002060"/>
                </a:solidFill>
              </a:rPr>
              <a:t>Table of Contents</a:t>
            </a:r>
          </a:p>
        </p:txBody>
      </p:sp>
      <p:sp>
        <p:nvSpPr>
          <p:cNvPr id="4" name="Content Placeholder 3">
            <a:extLst>
              <a:ext uri="{FF2B5EF4-FFF2-40B4-BE49-F238E27FC236}">
                <a16:creationId xmlns:a16="http://schemas.microsoft.com/office/drawing/2014/main" id="{BCA6DE22-97A7-57E6-EE01-C6565A019A06}"/>
              </a:ext>
            </a:extLst>
          </p:cNvPr>
          <p:cNvSpPr>
            <a:spLocks noGrp="1"/>
          </p:cNvSpPr>
          <p:nvPr>
            <p:ph idx="1"/>
          </p:nvPr>
        </p:nvSpPr>
        <p:spPr>
          <a:xfrm>
            <a:off x="441028" y="948239"/>
            <a:ext cx="9185857" cy="4764193"/>
          </a:xfrm>
        </p:spPr>
        <p:txBody>
          <a:bodyPr>
            <a:normAutofit/>
          </a:bodyPr>
          <a:lstStyle/>
          <a:p>
            <a:pPr>
              <a:buClr>
                <a:srgbClr val="2B10F0"/>
              </a:buClr>
              <a:buSzPct val="100000"/>
              <a:buFont typeface="Wingdings" panose="05000000000000000000" pitchFamily="2" charset="2"/>
              <a:buChar char="v"/>
            </a:pPr>
            <a:r>
              <a:rPr lang="en-IN" sz="2400" dirty="0"/>
              <a:t>Introduction to Schemas</a:t>
            </a:r>
          </a:p>
          <a:p>
            <a:pPr>
              <a:buClr>
                <a:srgbClr val="2B10F0"/>
              </a:buClr>
              <a:buSzPct val="100000"/>
              <a:buFont typeface="Wingdings" panose="05000000000000000000" pitchFamily="2" charset="2"/>
              <a:buChar char="v"/>
            </a:pPr>
            <a:r>
              <a:rPr lang="en-IN" sz="2400" dirty="0"/>
              <a:t>Creating Schemas</a:t>
            </a:r>
          </a:p>
          <a:p>
            <a:pPr>
              <a:buClr>
                <a:srgbClr val="2B10F0"/>
              </a:buClr>
              <a:buSzPct val="100000"/>
              <a:buFont typeface="Wingdings" panose="05000000000000000000" pitchFamily="2" charset="2"/>
              <a:buChar char="v"/>
            </a:pPr>
            <a:r>
              <a:rPr lang="en-IN" sz="2400" dirty="0"/>
              <a:t>Managing Schema Ownership</a:t>
            </a:r>
          </a:p>
          <a:p>
            <a:pPr>
              <a:buClr>
                <a:srgbClr val="2B10F0"/>
              </a:buClr>
              <a:buSzPct val="100000"/>
              <a:buFont typeface="Wingdings" panose="05000000000000000000" pitchFamily="2" charset="2"/>
              <a:buChar char="v"/>
            </a:pPr>
            <a:r>
              <a:rPr lang="en-IN" sz="2400" dirty="0"/>
              <a:t>Designing Tables within Schemas</a:t>
            </a:r>
          </a:p>
          <a:p>
            <a:pPr>
              <a:buClr>
                <a:srgbClr val="2B10F0"/>
              </a:buClr>
              <a:buSzPct val="100000"/>
              <a:buFont typeface="Wingdings" panose="05000000000000000000" pitchFamily="2" charset="2"/>
              <a:buChar char="v"/>
            </a:pPr>
            <a:r>
              <a:rPr lang="en-IN" sz="2400" dirty="0"/>
              <a:t>Transferring Objects Between Schemas</a:t>
            </a:r>
          </a:p>
          <a:p>
            <a:pPr>
              <a:buClr>
                <a:srgbClr val="2B10F0"/>
              </a:buClr>
              <a:buSzPct val="100000"/>
              <a:buFont typeface="Wingdings" panose="05000000000000000000" pitchFamily="2" charset="2"/>
              <a:buChar char="v"/>
            </a:pPr>
            <a:r>
              <a:rPr lang="en-IN" sz="2400" dirty="0"/>
              <a:t>Understanding Permissions</a:t>
            </a:r>
          </a:p>
          <a:p>
            <a:pPr>
              <a:buClr>
                <a:srgbClr val="2B10F0"/>
              </a:buClr>
              <a:buSzPct val="100000"/>
              <a:buFont typeface="Wingdings" panose="05000000000000000000" pitchFamily="2" charset="2"/>
              <a:buChar char="v"/>
            </a:pPr>
            <a:r>
              <a:rPr lang="en-IN" sz="2400" dirty="0"/>
              <a:t>Creating Logins and Users</a:t>
            </a:r>
          </a:p>
          <a:p>
            <a:pPr>
              <a:buClr>
                <a:srgbClr val="2B10F0"/>
              </a:buClr>
              <a:buSzPct val="100000"/>
              <a:buFont typeface="Wingdings" panose="05000000000000000000" pitchFamily="2" charset="2"/>
              <a:buChar char="v"/>
            </a:pPr>
            <a:r>
              <a:rPr lang="en-IN" sz="2400" dirty="0"/>
              <a:t>Assigning Schema to Users</a:t>
            </a:r>
          </a:p>
          <a:p>
            <a:pPr>
              <a:buClr>
                <a:srgbClr val="2B10F0"/>
              </a:buClr>
              <a:buSzPct val="100000"/>
              <a:buFont typeface="Wingdings" panose="05000000000000000000" pitchFamily="2" charset="2"/>
              <a:buChar char="v"/>
            </a:pPr>
            <a:r>
              <a:rPr lang="en-IN" sz="2400" dirty="0"/>
              <a:t>Auditing and User Listing</a:t>
            </a:r>
          </a:p>
          <a:p>
            <a:pPr marL="457200" lvl="1" indent="0">
              <a:buClr>
                <a:srgbClr val="2B10F0"/>
              </a:buClr>
              <a:buSzPct val="100000"/>
              <a:buNone/>
            </a:pPr>
            <a:endParaRPr lang="en-IN" dirty="0"/>
          </a:p>
          <a:p>
            <a:pPr marL="0" indent="0">
              <a:buNone/>
            </a:pPr>
            <a:endParaRPr lang="en-IN" dirty="0"/>
          </a:p>
        </p:txBody>
      </p:sp>
      <p:pic>
        <p:nvPicPr>
          <p:cNvPr id="1032" name="Picture 8" descr="SQL Server schema hierarchy architecture showing database at the top, schemas in the middle, and objects like tables, views, procedures, and functions at the bottom">
            <a:extLst>
              <a:ext uri="{FF2B5EF4-FFF2-40B4-BE49-F238E27FC236}">
                <a16:creationId xmlns:a16="http://schemas.microsoft.com/office/drawing/2014/main" id="{615C9B29-7C94-576F-734B-73F4990016D4}"/>
              </a:ext>
            </a:extLst>
          </p:cNvPr>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6501827" y="1123280"/>
            <a:ext cx="3042865" cy="4044618"/>
          </a:xfrm>
          <a:prstGeom prst="rect">
            <a:avLst/>
          </a:prstGeom>
          <a:ln w="127000" cap="rnd">
            <a:solidFill>
              <a:srgbClr val="FF0000"/>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2621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6F38F-2E88-7294-05D4-6D685CDB1A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BDF22E-F72F-0701-63D8-60E2195FD854}"/>
              </a:ext>
            </a:extLst>
          </p:cNvPr>
          <p:cNvSpPr>
            <a:spLocks noGrp="1"/>
          </p:cNvSpPr>
          <p:nvPr>
            <p:ph type="title"/>
          </p:nvPr>
        </p:nvSpPr>
        <p:spPr>
          <a:xfrm>
            <a:off x="244867" y="113015"/>
            <a:ext cx="6155933" cy="503433"/>
          </a:xfrm>
        </p:spPr>
        <p:txBody>
          <a:bodyPr>
            <a:noAutofit/>
          </a:bodyPr>
          <a:lstStyle/>
          <a:p>
            <a:r>
              <a:rPr lang="en-IN" sz="2900" b="1" u="sng" dirty="0">
                <a:solidFill>
                  <a:srgbClr val="002060"/>
                </a:solidFill>
              </a:rPr>
              <a:t>Creating Schema in MSSQL Server</a:t>
            </a:r>
          </a:p>
        </p:txBody>
      </p:sp>
      <p:sp>
        <p:nvSpPr>
          <p:cNvPr id="3" name="TextBox 2">
            <a:extLst>
              <a:ext uri="{FF2B5EF4-FFF2-40B4-BE49-F238E27FC236}">
                <a16:creationId xmlns:a16="http://schemas.microsoft.com/office/drawing/2014/main" id="{D05D1AD9-9620-72C7-86B1-CB6588BA1196}"/>
              </a:ext>
            </a:extLst>
          </p:cNvPr>
          <p:cNvSpPr txBox="1"/>
          <p:nvPr/>
        </p:nvSpPr>
        <p:spPr>
          <a:xfrm>
            <a:off x="482884" y="708925"/>
            <a:ext cx="8835776" cy="5970865"/>
          </a:xfrm>
          <a:prstGeom prst="rect">
            <a:avLst/>
          </a:prstGeom>
          <a:noFill/>
        </p:spPr>
        <p:txBody>
          <a:bodyPr wrap="square" rtlCol="0">
            <a:spAutoFit/>
          </a:bodyPr>
          <a:lstStyle/>
          <a:p>
            <a:pPr algn="just"/>
            <a:r>
              <a:rPr lang="en-US" sz="2000" b="1" dirty="0">
                <a:solidFill>
                  <a:srgbClr val="FF0000"/>
                </a:solidFill>
              </a:rPr>
              <a:t>W</a:t>
            </a:r>
            <a:r>
              <a:rPr lang="en-IN" sz="2000" b="1" dirty="0">
                <a:solidFill>
                  <a:srgbClr val="FF0000"/>
                </a:solidFill>
              </a:rPr>
              <a:t>hat is Schema ?</a:t>
            </a:r>
          </a:p>
          <a:p>
            <a:pPr marL="285750" indent="-285750" algn="just">
              <a:lnSpc>
                <a:spcPct val="150000"/>
              </a:lnSpc>
              <a:buFont typeface="Wingdings" panose="05000000000000000000" pitchFamily="2" charset="2"/>
              <a:buChar char="q"/>
            </a:pPr>
            <a:r>
              <a:rPr lang="en-US" dirty="0"/>
              <a:t>A </a:t>
            </a:r>
            <a:r>
              <a:rPr lang="en-US" b="1" dirty="0"/>
              <a:t>schema</a:t>
            </a:r>
            <a:r>
              <a:rPr lang="en-US" dirty="0"/>
              <a:t> is a container for database objects.</a:t>
            </a:r>
          </a:p>
          <a:p>
            <a:pPr marL="285750" indent="-285750" algn="just">
              <a:lnSpc>
                <a:spcPct val="150000"/>
              </a:lnSpc>
              <a:buFont typeface="Wingdings" panose="05000000000000000000" pitchFamily="2" charset="2"/>
              <a:buChar char="q"/>
            </a:pPr>
            <a:r>
              <a:rPr lang="en-US" b="1" dirty="0"/>
              <a:t>Example:</a:t>
            </a:r>
            <a:r>
              <a:rPr lang="en-US" dirty="0"/>
              <a:t> You can have DS.Employee and DS1.Employee—same table name, different schemas.</a:t>
            </a:r>
          </a:p>
          <a:p>
            <a:pPr marL="285750" indent="-285750" algn="just">
              <a:lnSpc>
                <a:spcPct val="150000"/>
              </a:lnSpc>
              <a:buFont typeface="Wingdings" panose="05000000000000000000" pitchFamily="2" charset="2"/>
              <a:buChar char="q"/>
            </a:pPr>
            <a:r>
              <a:rPr lang="en-US" dirty="0"/>
              <a:t>Use schemas to group related objects (e.g., Sales, Marketing, HR).</a:t>
            </a:r>
          </a:p>
          <a:p>
            <a:pPr marL="285750" indent="-285750" algn="just">
              <a:lnSpc>
                <a:spcPct val="150000"/>
              </a:lnSpc>
              <a:buFont typeface="Wingdings" panose="05000000000000000000" pitchFamily="2" charset="2"/>
              <a:buChar char="q"/>
            </a:pPr>
            <a:r>
              <a:rPr lang="en-US" dirty="0"/>
              <a:t>Assign </a:t>
            </a:r>
            <a:r>
              <a:rPr lang="en-US" b="1" dirty="0"/>
              <a:t>permissions</a:t>
            </a:r>
            <a:r>
              <a:rPr lang="en-US" dirty="0"/>
              <a:t> at the schema level for easier management.</a:t>
            </a:r>
          </a:p>
          <a:p>
            <a:pPr marL="285750" indent="-285750" algn="just">
              <a:lnSpc>
                <a:spcPct val="150000"/>
              </a:lnSpc>
              <a:buFont typeface="Wingdings" panose="05000000000000000000" pitchFamily="2" charset="2"/>
              <a:buChar char="q"/>
            </a:pPr>
            <a:r>
              <a:rPr lang="en-US" dirty="0"/>
              <a:t>Default schema is </a:t>
            </a:r>
            <a:r>
              <a:rPr lang="en-US" b="1" dirty="0">
                <a:solidFill>
                  <a:srgbClr val="1B1981"/>
                </a:solidFill>
              </a:rPr>
              <a:t>dbo</a:t>
            </a:r>
            <a:r>
              <a:rPr lang="en-US" dirty="0"/>
              <a:t> (Database Owner).</a:t>
            </a:r>
          </a:p>
          <a:p>
            <a:pPr marL="285750" indent="-285750" algn="just">
              <a:lnSpc>
                <a:spcPct val="150000"/>
              </a:lnSpc>
              <a:buFont typeface="Wingdings" panose="05000000000000000000" pitchFamily="2" charset="2"/>
              <a:buChar char="q"/>
            </a:pPr>
            <a:r>
              <a:rPr lang="en-US" dirty="0"/>
              <a:t>If no schema is assigned while creating object then it's created under </a:t>
            </a:r>
            <a:r>
              <a:rPr lang="en-US" b="1" dirty="0">
                <a:solidFill>
                  <a:srgbClr val="1B1981"/>
                </a:solidFill>
              </a:rPr>
              <a:t>dbo</a:t>
            </a:r>
            <a:r>
              <a:rPr lang="en-US" dirty="0"/>
              <a:t> schema.</a:t>
            </a:r>
          </a:p>
          <a:p>
            <a:pPr algn="just"/>
            <a:endParaRPr lang="en-US" dirty="0"/>
          </a:p>
          <a:p>
            <a:pPr algn="just"/>
            <a:r>
              <a:rPr lang="en-IN" sz="1600" b="1" u="sng" dirty="0">
                <a:solidFill>
                  <a:srgbClr val="FF0000"/>
                </a:solidFill>
              </a:rPr>
              <a:t>Method 1: Using T-SQL</a:t>
            </a:r>
          </a:p>
          <a:p>
            <a:pPr algn="just"/>
            <a:endParaRPr lang="en-IN" sz="1600" dirty="0"/>
          </a:p>
          <a:p>
            <a:pPr algn="just"/>
            <a:r>
              <a:rPr lang="en-IN" sz="1600" b="1" dirty="0">
                <a:solidFill>
                  <a:srgbClr val="FF0000"/>
                </a:solidFill>
              </a:rPr>
              <a:t>Basic Syntax:  </a:t>
            </a:r>
            <a:r>
              <a:rPr lang="en-IN" sz="1600" b="1" dirty="0">
                <a:solidFill>
                  <a:srgbClr val="2B10F0"/>
                </a:solidFill>
              </a:rPr>
              <a:t>CREATE</a:t>
            </a:r>
            <a:r>
              <a:rPr lang="en-IN" sz="1600" b="1" dirty="0"/>
              <a:t> SCHEMA SchemaName</a:t>
            </a:r>
          </a:p>
          <a:p>
            <a:pPr algn="just"/>
            <a:r>
              <a:rPr lang="en-IN" sz="1600" b="1" dirty="0">
                <a:solidFill>
                  <a:srgbClr val="2B10F0"/>
                </a:solidFill>
              </a:rPr>
              <a:t>CREATE</a:t>
            </a:r>
            <a:r>
              <a:rPr lang="en-IN" sz="1600" dirty="0"/>
              <a:t> SCHEMA DS;</a:t>
            </a:r>
          </a:p>
          <a:p>
            <a:pPr algn="just"/>
            <a:endParaRPr lang="en-US" sz="1600" b="1" dirty="0">
              <a:solidFill>
                <a:srgbClr val="FF0000"/>
              </a:solidFill>
            </a:endParaRPr>
          </a:p>
          <a:p>
            <a:pPr algn="just"/>
            <a:r>
              <a:rPr lang="en-US" sz="1600" b="1" u="sng" dirty="0">
                <a:solidFill>
                  <a:srgbClr val="FF0000"/>
                </a:solidFill>
              </a:rPr>
              <a:t>Creating Schema with Authorization</a:t>
            </a:r>
          </a:p>
          <a:p>
            <a:pPr algn="just"/>
            <a:endParaRPr lang="en-US" sz="1600" b="1" u="sng" dirty="0">
              <a:solidFill>
                <a:srgbClr val="FF0000"/>
              </a:solidFill>
            </a:endParaRPr>
          </a:p>
          <a:p>
            <a:pPr algn="just"/>
            <a:r>
              <a:rPr lang="en-US" sz="1600" b="1" dirty="0">
                <a:solidFill>
                  <a:srgbClr val="2B10F0"/>
                </a:solidFill>
              </a:rPr>
              <a:t>CREATE</a:t>
            </a:r>
            <a:r>
              <a:rPr lang="en-US" sz="1600" dirty="0"/>
              <a:t> SCHEMA DS </a:t>
            </a:r>
            <a:r>
              <a:rPr lang="en-US" sz="1600" b="1" dirty="0">
                <a:solidFill>
                  <a:srgbClr val="2B10F0"/>
                </a:solidFill>
              </a:rPr>
              <a:t>AUTHORIZATION</a:t>
            </a:r>
            <a:r>
              <a:rPr lang="en-US" sz="1600" dirty="0"/>
              <a:t> dbo;</a:t>
            </a:r>
            <a:endParaRPr lang="en-US" dirty="0"/>
          </a:p>
        </p:txBody>
      </p:sp>
    </p:spTree>
    <p:extLst>
      <p:ext uri="{BB962C8B-B14F-4D97-AF65-F5344CB8AC3E}">
        <p14:creationId xmlns:p14="http://schemas.microsoft.com/office/powerpoint/2010/main" val="9881501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661787-9883-6D8C-9B4F-D0FDD10227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92A583-5D34-7D97-0395-F7C782A5A613}"/>
              </a:ext>
            </a:extLst>
          </p:cNvPr>
          <p:cNvSpPr>
            <a:spLocks noGrp="1"/>
          </p:cNvSpPr>
          <p:nvPr>
            <p:ph type="title"/>
          </p:nvPr>
        </p:nvSpPr>
        <p:spPr>
          <a:xfrm>
            <a:off x="244867" y="54797"/>
            <a:ext cx="6155933" cy="674670"/>
          </a:xfrm>
        </p:spPr>
        <p:txBody>
          <a:bodyPr>
            <a:normAutofit/>
          </a:bodyPr>
          <a:lstStyle/>
          <a:p>
            <a:r>
              <a:rPr lang="en-IN" sz="2900" b="1" u="sng" dirty="0">
                <a:solidFill>
                  <a:srgbClr val="002060"/>
                </a:solidFill>
              </a:rPr>
              <a:t>Creating Schema in MSSQL Server</a:t>
            </a:r>
          </a:p>
        </p:txBody>
      </p:sp>
      <p:sp>
        <p:nvSpPr>
          <p:cNvPr id="3" name="TextBox 2">
            <a:extLst>
              <a:ext uri="{FF2B5EF4-FFF2-40B4-BE49-F238E27FC236}">
                <a16:creationId xmlns:a16="http://schemas.microsoft.com/office/drawing/2014/main" id="{5C02E59A-6FD5-27B7-0050-1380DFA734F5}"/>
              </a:ext>
            </a:extLst>
          </p:cNvPr>
          <p:cNvSpPr txBox="1"/>
          <p:nvPr/>
        </p:nvSpPr>
        <p:spPr>
          <a:xfrm>
            <a:off x="421240" y="708925"/>
            <a:ext cx="8835776" cy="5165966"/>
          </a:xfrm>
          <a:prstGeom prst="rect">
            <a:avLst/>
          </a:prstGeom>
          <a:noFill/>
        </p:spPr>
        <p:txBody>
          <a:bodyPr wrap="square" rtlCol="0">
            <a:spAutoFit/>
          </a:bodyPr>
          <a:lstStyle/>
          <a:p>
            <a:pPr algn="just">
              <a:lnSpc>
                <a:spcPct val="200000"/>
              </a:lnSpc>
            </a:pPr>
            <a:r>
              <a:rPr lang="en-US" b="1" u="sng" dirty="0">
                <a:solidFill>
                  <a:srgbClr val="FF0000"/>
                </a:solidFill>
              </a:rPr>
              <a:t>Create the Employee Table Inside That Schema</a:t>
            </a:r>
          </a:p>
          <a:p>
            <a:pPr algn="just">
              <a:lnSpc>
                <a:spcPct val="150000"/>
              </a:lnSpc>
            </a:pPr>
            <a:r>
              <a:rPr lang="en-IN" b="1" dirty="0">
                <a:solidFill>
                  <a:srgbClr val="2B10F0"/>
                </a:solidFill>
              </a:rPr>
              <a:t>CREATE TABLE </a:t>
            </a:r>
            <a:r>
              <a:rPr lang="en-IN" dirty="0"/>
              <a:t>DS.Employee (</a:t>
            </a:r>
          </a:p>
          <a:p>
            <a:pPr algn="just">
              <a:lnSpc>
                <a:spcPct val="150000"/>
              </a:lnSpc>
            </a:pPr>
            <a:r>
              <a:rPr lang="en-IN" dirty="0"/>
              <a:t>    EmployeeID INT </a:t>
            </a:r>
            <a:r>
              <a:rPr lang="en-IN" b="1" dirty="0">
                <a:solidFill>
                  <a:srgbClr val="2B10F0"/>
                </a:solidFill>
              </a:rPr>
              <a:t>PRIMARY</a:t>
            </a:r>
            <a:r>
              <a:rPr lang="en-IN" dirty="0"/>
              <a:t> KEY </a:t>
            </a:r>
            <a:r>
              <a:rPr lang="en-IN" dirty="0">
                <a:solidFill>
                  <a:srgbClr val="2B10F0"/>
                </a:solidFill>
              </a:rPr>
              <a:t>IDENTITY</a:t>
            </a:r>
            <a:r>
              <a:rPr lang="en-IN" dirty="0"/>
              <a:t>(1,1),</a:t>
            </a:r>
          </a:p>
          <a:p>
            <a:pPr algn="just">
              <a:lnSpc>
                <a:spcPct val="150000"/>
              </a:lnSpc>
            </a:pPr>
            <a:r>
              <a:rPr lang="en-IN" dirty="0"/>
              <a:t>    FirstName VARCHAR(50) </a:t>
            </a:r>
            <a:r>
              <a:rPr lang="en-IN" b="1" dirty="0">
                <a:solidFill>
                  <a:srgbClr val="2B10F0"/>
                </a:solidFill>
              </a:rPr>
              <a:t>NOT NULL</a:t>
            </a:r>
            <a:r>
              <a:rPr lang="en-IN" dirty="0"/>
              <a:t>,</a:t>
            </a:r>
          </a:p>
          <a:p>
            <a:pPr algn="just">
              <a:lnSpc>
                <a:spcPct val="150000"/>
              </a:lnSpc>
            </a:pPr>
            <a:r>
              <a:rPr lang="en-IN" dirty="0"/>
              <a:t>    LastName VARCHAR(50) </a:t>
            </a:r>
            <a:r>
              <a:rPr lang="en-IN" b="1" dirty="0">
                <a:solidFill>
                  <a:srgbClr val="2B10F0"/>
                </a:solidFill>
              </a:rPr>
              <a:t>NOT NULL</a:t>
            </a:r>
            <a:r>
              <a:rPr lang="en-IN" dirty="0"/>
              <a:t>,</a:t>
            </a:r>
          </a:p>
          <a:p>
            <a:pPr algn="just">
              <a:lnSpc>
                <a:spcPct val="150000"/>
              </a:lnSpc>
            </a:pPr>
            <a:r>
              <a:rPr lang="en-IN" dirty="0"/>
              <a:t>    Email VARCHAR(100) </a:t>
            </a:r>
            <a:r>
              <a:rPr lang="en-IN" dirty="0">
                <a:solidFill>
                  <a:srgbClr val="2B10F0"/>
                </a:solidFill>
              </a:rPr>
              <a:t>UNIQUE</a:t>
            </a:r>
            <a:r>
              <a:rPr lang="en-IN" dirty="0"/>
              <a:t>,</a:t>
            </a:r>
          </a:p>
          <a:p>
            <a:pPr algn="just">
              <a:lnSpc>
                <a:spcPct val="150000"/>
              </a:lnSpc>
            </a:pPr>
            <a:r>
              <a:rPr lang="en-IN" dirty="0"/>
              <a:t>    HireDate DATE </a:t>
            </a:r>
            <a:r>
              <a:rPr lang="en-IN" b="1" dirty="0">
                <a:solidFill>
                  <a:srgbClr val="2B10F0"/>
                </a:solidFill>
              </a:rPr>
              <a:t>NOT NULL</a:t>
            </a:r>
            <a:r>
              <a:rPr lang="en-IN" dirty="0"/>
              <a:t>,</a:t>
            </a:r>
          </a:p>
          <a:p>
            <a:pPr algn="just">
              <a:lnSpc>
                <a:spcPct val="150000"/>
              </a:lnSpc>
            </a:pPr>
            <a:r>
              <a:rPr lang="en-IN" dirty="0"/>
              <a:t>    DepartmentID </a:t>
            </a:r>
            <a:r>
              <a:rPr lang="en-IN" b="1" dirty="0">
                <a:solidFill>
                  <a:srgbClr val="2B10F0"/>
                </a:solidFill>
              </a:rPr>
              <a:t>INT</a:t>
            </a:r>
            <a:r>
              <a:rPr lang="en-IN" dirty="0"/>
              <a:t>,</a:t>
            </a:r>
          </a:p>
          <a:p>
            <a:pPr algn="just">
              <a:lnSpc>
                <a:spcPct val="150000"/>
              </a:lnSpc>
            </a:pPr>
            <a:r>
              <a:rPr lang="en-IN" dirty="0"/>
              <a:t>    </a:t>
            </a:r>
            <a:r>
              <a:rPr lang="en-IN" dirty="0" err="1"/>
              <a:t>CreatedDate</a:t>
            </a:r>
            <a:r>
              <a:rPr lang="en-IN" dirty="0"/>
              <a:t> DATETIME2 </a:t>
            </a:r>
            <a:r>
              <a:rPr lang="en-IN" dirty="0">
                <a:solidFill>
                  <a:srgbClr val="2B10F0"/>
                </a:solidFill>
              </a:rPr>
              <a:t>DEFAULT</a:t>
            </a:r>
            <a:r>
              <a:rPr lang="en-IN" dirty="0"/>
              <a:t> GETDATE()</a:t>
            </a:r>
          </a:p>
          <a:p>
            <a:pPr algn="just">
              <a:lnSpc>
                <a:spcPct val="150000"/>
              </a:lnSpc>
            </a:pPr>
            <a:r>
              <a:rPr lang="en-IN" dirty="0"/>
              <a:t>);</a:t>
            </a:r>
          </a:p>
          <a:p>
            <a:pPr algn="just">
              <a:lnSpc>
                <a:spcPct val="150000"/>
              </a:lnSpc>
            </a:pPr>
            <a:endParaRPr lang="en-IN" dirty="0"/>
          </a:p>
          <a:p>
            <a:pPr algn="just">
              <a:lnSpc>
                <a:spcPct val="150000"/>
              </a:lnSpc>
            </a:pPr>
            <a:r>
              <a:rPr lang="en-IN" dirty="0"/>
              <a:t>Select * from DS.Employee </a:t>
            </a:r>
          </a:p>
        </p:txBody>
      </p:sp>
    </p:spTree>
    <p:extLst>
      <p:ext uri="{BB962C8B-B14F-4D97-AF65-F5344CB8AC3E}">
        <p14:creationId xmlns:p14="http://schemas.microsoft.com/office/powerpoint/2010/main" val="1383372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A34E42-78FA-80E6-8CA1-13FFBAB6B72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11E0255-E164-6EFE-7FD1-30E68B6F8E25}"/>
              </a:ext>
            </a:extLst>
          </p:cNvPr>
          <p:cNvSpPr txBox="1"/>
          <p:nvPr/>
        </p:nvSpPr>
        <p:spPr>
          <a:xfrm>
            <a:off x="287673" y="780836"/>
            <a:ext cx="9472773" cy="5196294"/>
          </a:xfrm>
          <a:prstGeom prst="rect">
            <a:avLst/>
          </a:prstGeom>
          <a:noFill/>
        </p:spPr>
        <p:txBody>
          <a:bodyPr wrap="square" rtlCol="0">
            <a:spAutoFit/>
          </a:bodyPr>
          <a:lstStyle/>
          <a:p>
            <a:pPr>
              <a:lnSpc>
                <a:spcPts val="2500"/>
              </a:lnSpc>
            </a:pPr>
            <a:r>
              <a:rPr lang="en-IN" sz="2000" b="1" u="sng" dirty="0">
                <a:solidFill>
                  <a:schemeClr val="accent6">
                    <a:lumMod val="75000"/>
                  </a:schemeClr>
                </a:solidFill>
              </a:rPr>
              <a:t>Non-Relational Databases (NoSQL): Flexible and Scalable</a:t>
            </a:r>
          </a:p>
          <a:p>
            <a:pPr>
              <a:lnSpc>
                <a:spcPts val="2500"/>
              </a:lnSpc>
            </a:pPr>
            <a:endParaRPr lang="en-IN" b="1" dirty="0">
              <a:solidFill>
                <a:schemeClr val="accent6">
                  <a:lumMod val="75000"/>
                </a:schemeClr>
              </a:solidFill>
            </a:endParaRPr>
          </a:p>
          <a:p>
            <a:pPr marL="285750" indent="-285750" algn="just">
              <a:buFont typeface="Wingdings" panose="05000000000000000000" pitchFamily="2" charset="2"/>
              <a:buChar char="q"/>
            </a:pPr>
            <a:r>
              <a:rPr lang="en-US" dirty="0"/>
              <a:t>Unlike relational databases, </a:t>
            </a:r>
            <a:r>
              <a:rPr lang="en-US" b="1" dirty="0"/>
              <a:t>non-relational (NoSQL) databases</a:t>
            </a:r>
            <a:r>
              <a:rPr lang="en-US" dirty="0"/>
              <a:t> store data without a rigid table-based structure. They offer flexibility by supporting varied formats, such as </a:t>
            </a:r>
            <a:r>
              <a:rPr lang="en-US" b="1" dirty="0"/>
              <a:t>JSON documents, key-value pairs, graphs, or column families</a:t>
            </a:r>
            <a:r>
              <a:rPr lang="en-US" dirty="0"/>
              <a:t>.</a:t>
            </a:r>
          </a:p>
          <a:p>
            <a:pPr marL="285750" indent="-285750" algn="just">
              <a:buFont typeface="Wingdings" panose="05000000000000000000" pitchFamily="2" charset="2"/>
              <a:buChar char="q"/>
            </a:pPr>
            <a:endParaRPr lang="en-US" dirty="0"/>
          </a:p>
          <a:p>
            <a:pPr marL="285750" indent="-285750" algn="just">
              <a:buFont typeface="Wingdings" panose="05000000000000000000" pitchFamily="2" charset="2"/>
              <a:buChar char="q"/>
            </a:pPr>
            <a:r>
              <a:rPr lang="en-US" dirty="0"/>
              <a:t>Non-relational databases shine when working with </a:t>
            </a:r>
            <a:r>
              <a:rPr lang="en-US" b="1" dirty="0"/>
              <a:t>large-scale</a:t>
            </a:r>
            <a:r>
              <a:rPr lang="en-US" dirty="0"/>
              <a:t>, </a:t>
            </a:r>
            <a:r>
              <a:rPr lang="en-US" b="1" dirty="0"/>
              <a:t>dynamic</a:t>
            </a:r>
            <a:r>
              <a:rPr lang="en-US" dirty="0"/>
              <a:t>, or </a:t>
            </a:r>
            <a:r>
              <a:rPr lang="en-US" b="1" dirty="0"/>
              <a:t>unstructured</a:t>
            </a:r>
            <a:r>
              <a:rPr lang="en-US" dirty="0"/>
              <a:t> data — such as user activity logs, social media feeds, IoT sensor data, and multimedia content.</a:t>
            </a:r>
          </a:p>
          <a:p>
            <a:pPr marL="285750" indent="-285750" algn="just">
              <a:buFont typeface="Wingdings" panose="05000000000000000000" pitchFamily="2" charset="2"/>
              <a:buChar char="q"/>
            </a:pPr>
            <a:endParaRPr lang="en-US" dirty="0"/>
          </a:p>
          <a:p>
            <a:pPr marL="285750" indent="-285750" algn="just">
              <a:buFont typeface="Wingdings" panose="05000000000000000000" pitchFamily="2" charset="2"/>
              <a:buChar char="q"/>
            </a:pPr>
            <a:r>
              <a:rPr lang="en-US" dirty="0"/>
              <a:t>They are designed for high-speed, horizontally scalable operations — and often prioritize availability and partition tolerance over strict consistency.</a:t>
            </a:r>
          </a:p>
          <a:p>
            <a:pPr marL="285750" indent="-285750" algn="just">
              <a:buFont typeface="Wingdings" panose="05000000000000000000" pitchFamily="2" charset="2"/>
              <a:buChar char="q"/>
            </a:pPr>
            <a:endParaRPr lang="en-US" dirty="0"/>
          </a:p>
          <a:p>
            <a:r>
              <a:rPr lang="en-IN" sz="2000" b="1" dirty="0">
                <a:solidFill>
                  <a:schemeClr val="accent6">
                    <a:lumMod val="75000"/>
                  </a:schemeClr>
                </a:solidFill>
              </a:rPr>
              <a:t>Need for non-relational databases</a:t>
            </a:r>
          </a:p>
          <a:p>
            <a:pPr algn="just"/>
            <a:endParaRPr lang="en-US" dirty="0"/>
          </a:p>
          <a:p>
            <a:pPr marL="285750" indent="-285750" algn="just">
              <a:buFont typeface="Wingdings" panose="05000000000000000000" pitchFamily="2" charset="2"/>
              <a:buChar char="q"/>
            </a:pPr>
            <a:r>
              <a:rPr lang="en-US" dirty="0"/>
              <a:t>Non-relational databases, or NoSQL databases, store and manage large-scale data. They are especially useful for managing unstructured data, such as texts or images. You can also use them to store frequently accessed data, like user activity logs.</a:t>
            </a:r>
          </a:p>
        </p:txBody>
      </p:sp>
      <p:sp>
        <p:nvSpPr>
          <p:cNvPr id="6" name="TextBox 5">
            <a:extLst>
              <a:ext uri="{FF2B5EF4-FFF2-40B4-BE49-F238E27FC236}">
                <a16:creationId xmlns:a16="http://schemas.microsoft.com/office/drawing/2014/main" id="{11A6CA75-6219-C75E-AD69-7075E6E443E5}"/>
              </a:ext>
            </a:extLst>
          </p:cNvPr>
          <p:cNvSpPr txBox="1"/>
          <p:nvPr/>
        </p:nvSpPr>
        <p:spPr>
          <a:xfrm>
            <a:off x="113016" y="133832"/>
            <a:ext cx="10736493" cy="538609"/>
          </a:xfrm>
          <a:prstGeom prst="rect">
            <a:avLst/>
          </a:prstGeom>
          <a:noFill/>
        </p:spPr>
        <p:txBody>
          <a:bodyPr wrap="square">
            <a:spAutoFit/>
          </a:bodyPr>
          <a:lstStyle/>
          <a:p>
            <a:r>
              <a:rPr lang="en-IN" sz="2900" b="1" u="sng" dirty="0">
                <a:solidFill>
                  <a:srgbClr val="002060"/>
                </a:solidFill>
              </a:rPr>
              <a:t>Types of Databases : Relational vs Non-Relational</a:t>
            </a:r>
            <a:endParaRPr lang="en-IN" sz="2900" dirty="0"/>
          </a:p>
        </p:txBody>
      </p:sp>
    </p:spTree>
    <p:extLst>
      <p:ext uri="{BB962C8B-B14F-4D97-AF65-F5344CB8AC3E}">
        <p14:creationId xmlns:p14="http://schemas.microsoft.com/office/powerpoint/2010/main" val="37274920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D90E90-407A-8C07-E8CD-B3AC207B4D6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73C6555-4204-C85F-3F66-6F487889D02E}"/>
              </a:ext>
            </a:extLst>
          </p:cNvPr>
          <p:cNvSpPr txBox="1"/>
          <p:nvPr/>
        </p:nvSpPr>
        <p:spPr>
          <a:xfrm>
            <a:off x="82190" y="739739"/>
            <a:ext cx="9472773" cy="6314549"/>
          </a:xfrm>
          <a:prstGeom prst="rect">
            <a:avLst/>
          </a:prstGeom>
          <a:noFill/>
        </p:spPr>
        <p:txBody>
          <a:bodyPr wrap="square" rtlCol="0">
            <a:spAutoFit/>
          </a:bodyPr>
          <a:lstStyle/>
          <a:p>
            <a:pPr marL="285750" indent="-285750" algn="just">
              <a:lnSpc>
                <a:spcPts val="2500"/>
              </a:lnSpc>
              <a:buFont typeface="Wingdings" panose="05000000000000000000" pitchFamily="2" charset="2"/>
              <a:buChar char="q"/>
            </a:pPr>
            <a:r>
              <a:rPr lang="en-US" dirty="0"/>
              <a:t>Non-relational databases are designed to handle large-scale data more efficiently than traditional relational databases. Companies with large datasets, such as social media networks and online retailers, often use them.</a:t>
            </a:r>
            <a:endParaRPr lang="en-IN" dirty="0"/>
          </a:p>
          <a:p>
            <a:pPr>
              <a:lnSpc>
                <a:spcPts val="2500"/>
              </a:lnSpc>
            </a:pPr>
            <a:endParaRPr lang="en-US" dirty="0"/>
          </a:p>
          <a:p>
            <a:r>
              <a:rPr lang="en-IN" sz="2000" b="1" dirty="0">
                <a:solidFill>
                  <a:schemeClr val="accent6">
                    <a:lumMod val="75000"/>
                  </a:schemeClr>
                </a:solidFill>
              </a:rPr>
              <a:t>Popular non-relational databases</a:t>
            </a:r>
          </a:p>
          <a:p>
            <a:pPr algn="just"/>
            <a:br>
              <a:rPr lang="en-IN" dirty="0"/>
            </a:br>
            <a:r>
              <a:rPr lang="en-US" dirty="0"/>
              <a:t>The most popular non-relational databases are MongoDB, Cassandra, and HBase. Companies like Facebook, Twitter, and LinkedIn use these databases. They offer features not available in traditional relational databases, such as the ability to handle large-scale data and the flexibility to add and remove data.</a:t>
            </a:r>
          </a:p>
          <a:p>
            <a:pPr algn="just"/>
            <a:endParaRPr lang="en-US" dirty="0"/>
          </a:p>
          <a:p>
            <a:r>
              <a:rPr lang="en-US" sz="2000" b="1" dirty="0">
                <a:solidFill>
                  <a:schemeClr val="accent6">
                    <a:lumMod val="75000"/>
                  </a:schemeClr>
                </a:solidFill>
              </a:rPr>
              <a:t>Use a NoSQL database if:</a:t>
            </a:r>
          </a:p>
          <a:p>
            <a:endParaRPr lang="en-US" sz="2000" dirty="0">
              <a:solidFill>
                <a:schemeClr val="accent6">
                  <a:lumMod val="75000"/>
                </a:schemeClr>
              </a:solidFill>
            </a:endParaRPr>
          </a:p>
          <a:p>
            <a:pPr marL="742950" lvl="1" indent="-285750">
              <a:lnSpc>
                <a:spcPct val="150000"/>
              </a:lnSpc>
              <a:buFont typeface="Wingdings" panose="05000000000000000000" pitchFamily="2" charset="2"/>
              <a:buChar char="ü"/>
            </a:pPr>
            <a:r>
              <a:rPr lang="en-US" dirty="0"/>
              <a:t>You are working with data that is rapidly changing and unstructured.</a:t>
            </a:r>
          </a:p>
          <a:p>
            <a:pPr marL="742950" lvl="1" indent="-285750">
              <a:lnSpc>
                <a:spcPct val="150000"/>
              </a:lnSpc>
              <a:buFont typeface="Wingdings" panose="05000000000000000000" pitchFamily="2" charset="2"/>
              <a:buChar char="ü"/>
            </a:pPr>
            <a:r>
              <a:rPr lang="en-US" dirty="0"/>
              <a:t>You need massive horizontal scalability.</a:t>
            </a:r>
          </a:p>
          <a:p>
            <a:pPr marL="742950" lvl="1" indent="-285750">
              <a:lnSpc>
                <a:spcPct val="150000"/>
              </a:lnSpc>
              <a:buFont typeface="Wingdings" panose="05000000000000000000" pitchFamily="2" charset="2"/>
              <a:buChar char="ü"/>
            </a:pPr>
            <a:r>
              <a:rPr lang="en-US" dirty="0"/>
              <a:t>Schema flexibility is a priority.</a:t>
            </a:r>
          </a:p>
          <a:p>
            <a:br>
              <a:rPr lang="en-US" dirty="0"/>
            </a:br>
            <a:endParaRPr lang="en-US" dirty="0"/>
          </a:p>
          <a:p>
            <a:br>
              <a:rPr lang="en-US" dirty="0"/>
            </a:br>
            <a:endParaRPr lang="en-US" dirty="0"/>
          </a:p>
        </p:txBody>
      </p:sp>
      <p:sp>
        <p:nvSpPr>
          <p:cNvPr id="6" name="TextBox 5">
            <a:extLst>
              <a:ext uri="{FF2B5EF4-FFF2-40B4-BE49-F238E27FC236}">
                <a16:creationId xmlns:a16="http://schemas.microsoft.com/office/drawing/2014/main" id="{202E9FBC-173C-6095-1F20-87522E780869}"/>
              </a:ext>
            </a:extLst>
          </p:cNvPr>
          <p:cNvSpPr txBox="1"/>
          <p:nvPr/>
        </p:nvSpPr>
        <p:spPr>
          <a:xfrm>
            <a:off x="113016" y="133832"/>
            <a:ext cx="10736493" cy="538609"/>
          </a:xfrm>
          <a:prstGeom prst="rect">
            <a:avLst/>
          </a:prstGeom>
          <a:noFill/>
        </p:spPr>
        <p:txBody>
          <a:bodyPr wrap="square">
            <a:spAutoFit/>
          </a:bodyPr>
          <a:lstStyle/>
          <a:p>
            <a:r>
              <a:rPr lang="en-IN" sz="2900" b="1" u="sng" dirty="0">
                <a:solidFill>
                  <a:srgbClr val="002060"/>
                </a:solidFill>
              </a:rPr>
              <a:t>Types of Databases : Relational vs Non-Relational</a:t>
            </a:r>
            <a:endParaRPr lang="en-IN" sz="2900" dirty="0"/>
          </a:p>
        </p:txBody>
      </p:sp>
    </p:spTree>
    <p:extLst>
      <p:ext uri="{BB962C8B-B14F-4D97-AF65-F5344CB8AC3E}">
        <p14:creationId xmlns:p14="http://schemas.microsoft.com/office/powerpoint/2010/main" val="22973228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7A11A6-7AD3-AD22-D34D-61596BBD7B1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25F6C22-DBDC-326F-8714-3B2E8820C26A}"/>
              </a:ext>
            </a:extLst>
          </p:cNvPr>
          <p:cNvSpPr txBox="1"/>
          <p:nvPr/>
        </p:nvSpPr>
        <p:spPr>
          <a:xfrm>
            <a:off x="113016" y="133832"/>
            <a:ext cx="10736493" cy="538609"/>
          </a:xfrm>
          <a:prstGeom prst="rect">
            <a:avLst/>
          </a:prstGeom>
          <a:noFill/>
        </p:spPr>
        <p:txBody>
          <a:bodyPr wrap="square">
            <a:spAutoFit/>
          </a:bodyPr>
          <a:lstStyle/>
          <a:p>
            <a:r>
              <a:rPr lang="en-IN" sz="2900" b="1" u="sng" dirty="0">
                <a:solidFill>
                  <a:srgbClr val="002060"/>
                </a:solidFill>
              </a:rPr>
              <a:t>Types of Databases : Relational vs Non-Relational</a:t>
            </a:r>
            <a:endParaRPr lang="en-IN" sz="2900" dirty="0"/>
          </a:p>
        </p:txBody>
      </p:sp>
      <p:pic>
        <p:nvPicPr>
          <p:cNvPr id="5124" name="Picture 4">
            <a:extLst>
              <a:ext uri="{FF2B5EF4-FFF2-40B4-BE49-F238E27FC236}">
                <a16:creationId xmlns:a16="http://schemas.microsoft.com/office/drawing/2014/main" id="{93C8044C-A8BE-FF4B-ADA8-1264D6469B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983" y="3537121"/>
            <a:ext cx="8291246" cy="2961159"/>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5B29D058-97D1-6D68-E2B1-7F4AB54756EC}"/>
              </a:ext>
            </a:extLst>
          </p:cNvPr>
          <p:cNvPicPr>
            <a:picLocks noChangeAspect="1"/>
          </p:cNvPicPr>
          <p:nvPr/>
        </p:nvPicPr>
        <p:blipFill>
          <a:blip r:embed="rId4"/>
          <a:stretch>
            <a:fillRect/>
          </a:stretch>
        </p:blipFill>
        <p:spPr>
          <a:xfrm>
            <a:off x="2568539" y="717790"/>
            <a:ext cx="4294599" cy="2610051"/>
          </a:xfrm>
          <a:prstGeom prst="rect">
            <a:avLst/>
          </a:prstGeom>
          <a:ln w="28575">
            <a:solidFill>
              <a:schemeClr val="tx1"/>
            </a:solidFill>
          </a:ln>
        </p:spPr>
      </p:pic>
    </p:spTree>
    <p:extLst>
      <p:ext uri="{BB962C8B-B14F-4D97-AF65-F5344CB8AC3E}">
        <p14:creationId xmlns:p14="http://schemas.microsoft.com/office/powerpoint/2010/main" val="772669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2A4401-2C75-C1F4-15F2-CB8AE8CEDB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F40633-0F9A-D0F6-1C2F-08E6A3327129}"/>
              </a:ext>
            </a:extLst>
          </p:cNvPr>
          <p:cNvSpPr>
            <a:spLocks noGrp="1"/>
          </p:cNvSpPr>
          <p:nvPr>
            <p:ph type="title"/>
          </p:nvPr>
        </p:nvSpPr>
        <p:spPr>
          <a:xfrm>
            <a:off x="297952" y="75345"/>
            <a:ext cx="11681717" cy="674670"/>
          </a:xfrm>
        </p:spPr>
        <p:txBody>
          <a:bodyPr>
            <a:normAutofit/>
          </a:bodyPr>
          <a:lstStyle/>
          <a:p>
            <a:pPr algn="ctr"/>
            <a:r>
              <a:rPr lang="en-IN" sz="2900" b="1" u="sng" dirty="0">
                <a:solidFill>
                  <a:srgbClr val="002060"/>
                </a:solidFill>
              </a:rPr>
              <a:t>SQL vs NoSQL</a:t>
            </a:r>
          </a:p>
        </p:txBody>
      </p:sp>
      <p:sp>
        <p:nvSpPr>
          <p:cNvPr id="3" name="TextBox 2">
            <a:extLst>
              <a:ext uri="{FF2B5EF4-FFF2-40B4-BE49-F238E27FC236}">
                <a16:creationId xmlns:a16="http://schemas.microsoft.com/office/drawing/2014/main" id="{7B9E9F7A-C1A7-FA6A-5A2C-55B85DEBE019}"/>
              </a:ext>
            </a:extLst>
          </p:cNvPr>
          <p:cNvSpPr txBox="1"/>
          <p:nvPr/>
        </p:nvSpPr>
        <p:spPr>
          <a:xfrm>
            <a:off x="334178" y="719191"/>
            <a:ext cx="11707134" cy="1754326"/>
          </a:xfrm>
          <a:prstGeom prst="rect">
            <a:avLst/>
          </a:prstGeom>
          <a:noFill/>
        </p:spPr>
        <p:txBody>
          <a:bodyPr wrap="square" rtlCol="0">
            <a:spAutoFit/>
          </a:bodyPr>
          <a:lstStyle/>
          <a:p>
            <a:pPr algn="just"/>
            <a:endParaRPr lang="en-IN" dirty="0"/>
          </a:p>
          <a:p>
            <a:pPr marL="285750" indent="-285750" algn="just">
              <a:buFont typeface="Wingdings" panose="05000000000000000000" pitchFamily="2" charset="2"/>
              <a:buChar char="q"/>
            </a:pPr>
            <a:endParaRPr lang="en-IN" dirty="0"/>
          </a:p>
          <a:p>
            <a:pPr algn="just"/>
            <a:r>
              <a:rPr lang="en-IN" dirty="0"/>
              <a:t>	</a:t>
            </a:r>
          </a:p>
          <a:p>
            <a:pPr marL="285750" indent="-285750" algn="just">
              <a:buFont typeface="Wingdings" panose="05000000000000000000" pitchFamily="2" charset="2"/>
              <a:buChar char="q"/>
            </a:pPr>
            <a:endParaRPr lang="en-IN" dirty="0"/>
          </a:p>
          <a:p>
            <a:pPr marL="285750" indent="-285750" algn="just">
              <a:buFont typeface="Wingdings" panose="05000000000000000000" pitchFamily="2" charset="2"/>
              <a:buChar char="q"/>
            </a:pPr>
            <a:endParaRPr lang="en-IN" dirty="0"/>
          </a:p>
          <a:p>
            <a:pPr algn="just"/>
            <a:endParaRPr lang="en-IN" dirty="0"/>
          </a:p>
        </p:txBody>
      </p:sp>
      <p:graphicFrame>
        <p:nvGraphicFramePr>
          <p:cNvPr id="5" name="Table 4">
            <a:extLst>
              <a:ext uri="{FF2B5EF4-FFF2-40B4-BE49-F238E27FC236}">
                <a16:creationId xmlns:a16="http://schemas.microsoft.com/office/drawing/2014/main" id="{89808879-5B91-D20F-0904-DF2E8B5F31CB}"/>
              </a:ext>
            </a:extLst>
          </p:cNvPr>
          <p:cNvGraphicFramePr>
            <a:graphicFrameLocks noGrp="1"/>
          </p:cNvGraphicFramePr>
          <p:nvPr>
            <p:extLst>
              <p:ext uri="{D42A27DB-BD31-4B8C-83A1-F6EECF244321}">
                <p14:modId xmlns:p14="http://schemas.microsoft.com/office/powerpoint/2010/main" val="491548750"/>
              </p:ext>
            </p:extLst>
          </p:nvPr>
        </p:nvGraphicFramePr>
        <p:xfrm>
          <a:off x="1500027" y="719190"/>
          <a:ext cx="9133726" cy="1524932"/>
        </p:xfrm>
        <a:graphic>
          <a:graphicData uri="http://schemas.openxmlformats.org/drawingml/2006/table">
            <a:tbl>
              <a:tblPr firstRow="1" bandRow="1">
                <a:tableStyleId>{9DCAF9ED-07DC-4A11-8D7F-57B35C25682E}</a:tableStyleId>
              </a:tblPr>
              <a:tblGrid>
                <a:gridCol w="4566863">
                  <a:extLst>
                    <a:ext uri="{9D8B030D-6E8A-4147-A177-3AD203B41FA5}">
                      <a16:colId xmlns:a16="http://schemas.microsoft.com/office/drawing/2014/main" val="2186529283"/>
                    </a:ext>
                  </a:extLst>
                </a:gridCol>
                <a:gridCol w="4566863">
                  <a:extLst>
                    <a:ext uri="{9D8B030D-6E8A-4147-A177-3AD203B41FA5}">
                      <a16:colId xmlns:a16="http://schemas.microsoft.com/office/drawing/2014/main" val="582063554"/>
                    </a:ext>
                  </a:extLst>
                </a:gridCol>
              </a:tblGrid>
              <a:tr h="381233">
                <a:tc>
                  <a:txBody>
                    <a:bodyPr/>
                    <a:lstStyle/>
                    <a:p>
                      <a:pPr algn="ctr"/>
                      <a:r>
                        <a:rPr lang="en-IN" dirty="0"/>
                        <a:t>SQL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t>NoSQL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667440"/>
                  </a:ext>
                </a:extLst>
              </a:tr>
              <a:tr h="381233">
                <a:tc>
                  <a:txBody>
                    <a:bodyPr/>
                    <a:lstStyle/>
                    <a:p>
                      <a:r>
                        <a:rPr lang="en-IN" dirty="0"/>
                        <a:t>Like Excel : Data in Rows and Columns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Like Sticky Notes : Flexible Format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54131886"/>
                  </a:ext>
                </a:extLst>
              </a:tr>
              <a:tr h="381233">
                <a:tc>
                  <a:txBody>
                    <a:bodyPr/>
                    <a:lstStyle/>
                    <a:p>
                      <a:r>
                        <a:rPr lang="en-IN" dirty="0"/>
                        <a:t>Perfect for Banking and Shopping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Great for Social Media and Games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8662026"/>
                  </a:ext>
                </a:extLst>
              </a:tr>
              <a:tr h="381233">
                <a:tc>
                  <a:txBody>
                    <a:bodyPr/>
                    <a:lstStyle/>
                    <a:p>
                      <a:r>
                        <a:rPr lang="en-IN" dirty="0"/>
                        <a:t>Fixed Structure like a table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Free-style data storage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40302366"/>
                  </a:ext>
                </a:extLst>
              </a:tr>
            </a:tbl>
          </a:graphicData>
        </a:graphic>
      </p:graphicFrame>
      <p:sp>
        <p:nvSpPr>
          <p:cNvPr id="6" name="Rectangle: Rounded Corners 5">
            <a:extLst>
              <a:ext uri="{FF2B5EF4-FFF2-40B4-BE49-F238E27FC236}">
                <a16:creationId xmlns:a16="http://schemas.microsoft.com/office/drawing/2014/main" id="{31221B19-13CA-1F3A-BAAB-46C19497187E}"/>
              </a:ext>
            </a:extLst>
          </p:cNvPr>
          <p:cNvSpPr/>
          <p:nvPr/>
        </p:nvSpPr>
        <p:spPr>
          <a:xfrm>
            <a:off x="1613041" y="2578818"/>
            <a:ext cx="1633591" cy="534256"/>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t>SQL</a:t>
            </a:r>
          </a:p>
        </p:txBody>
      </p:sp>
      <p:sp>
        <p:nvSpPr>
          <p:cNvPr id="7" name="Rectangle: Rounded Corners 6">
            <a:extLst>
              <a:ext uri="{FF2B5EF4-FFF2-40B4-BE49-F238E27FC236}">
                <a16:creationId xmlns:a16="http://schemas.microsoft.com/office/drawing/2014/main" id="{D96D59E6-D578-04E3-438E-036B66E44651}"/>
              </a:ext>
            </a:extLst>
          </p:cNvPr>
          <p:cNvSpPr/>
          <p:nvPr/>
        </p:nvSpPr>
        <p:spPr>
          <a:xfrm>
            <a:off x="1601054" y="3296296"/>
            <a:ext cx="1633591" cy="534256"/>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IN" dirty="0"/>
              <a:t>NoSQL</a:t>
            </a:r>
          </a:p>
        </p:txBody>
      </p:sp>
      <p:sp>
        <p:nvSpPr>
          <p:cNvPr id="8" name="Rectangle: Rounded Corners 7">
            <a:extLst>
              <a:ext uri="{FF2B5EF4-FFF2-40B4-BE49-F238E27FC236}">
                <a16:creationId xmlns:a16="http://schemas.microsoft.com/office/drawing/2014/main" id="{553F9733-3543-F57B-6CEE-C56A7E0E21DA}"/>
              </a:ext>
            </a:extLst>
          </p:cNvPr>
          <p:cNvSpPr/>
          <p:nvPr/>
        </p:nvSpPr>
        <p:spPr>
          <a:xfrm>
            <a:off x="1589068" y="4044597"/>
            <a:ext cx="1633591" cy="534256"/>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t>SQL</a:t>
            </a:r>
          </a:p>
        </p:txBody>
      </p:sp>
      <p:sp>
        <p:nvSpPr>
          <p:cNvPr id="9" name="Rectangle: Rounded Corners 8">
            <a:extLst>
              <a:ext uri="{FF2B5EF4-FFF2-40B4-BE49-F238E27FC236}">
                <a16:creationId xmlns:a16="http://schemas.microsoft.com/office/drawing/2014/main" id="{67C9BBEA-AF30-1D56-2681-DAF804A764CC}"/>
              </a:ext>
            </a:extLst>
          </p:cNvPr>
          <p:cNvSpPr/>
          <p:nvPr/>
        </p:nvSpPr>
        <p:spPr>
          <a:xfrm>
            <a:off x="1597630" y="4844269"/>
            <a:ext cx="1633591" cy="534256"/>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IN" dirty="0"/>
              <a:t>NoSQL</a:t>
            </a:r>
          </a:p>
        </p:txBody>
      </p:sp>
      <p:sp>
        <p:nvSpPr>
          <p:cNvPr id="12" name="Rectangle: Rounded Corners 11">
            <a:extLst>
              <a:ext uri="{FF2B5EF4-FFF2-40B4-BE49-F238E27FC236}">
                <a16:creationId xmlns:a16="http://schemas.microsoft.com/office/drawing/2014/main" id="{EEC167AB-8CCC-0817-0D5C-9746B41446BF}"/>
              </a:ext>
            </a:extLst>
          </p:cNvPr>
          <p:cNvSpPr/>
          <p:nvPr/>
        </p:nvSpPr>
        <p:spPr>
          <a:xfrm>
            <a:off x="1587357" y="5676473"/>
            <a:ext cx="1633591" cy="534256"/>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dirty="0"/>
              <a:t>SQL</a:t>
            </a:r>
          </a:p>
        </p:txBody>
      </p:sp>
      <p:sp>
        <p:nvSpPr>
          <p:cNvPr id="13" name="Rectangle: Rounded Corners 12">
            <a:extLst>
              <a:ext uri="{FF2B5EF4-FFF2-40B4-BE49-F238E27FC236}">
                <a16:creationId xmlns:a16="http://schemas.microsoft.com/office/drawing/2014/main" id="{976EA5A2-BFD8-C1B4-E681-FA808B363C2E}"/>
              </a:ext>
            </a:extLst>
          </p:cNvPr>
          <p:cNvSpPr/>
          <p:nvPr/>
        </p:nvSpPr>
        <p:spPr>
          <a:xfrm>
            <a:off x="3964111" y="4806597"/>
            <a:ext cx="6505254" cy="534256"/>
          </a:xfrm>
          <a:prstGeom prst="roundRect">
            <a:avLst/>
          </a:prstGeom>
          <a:no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accent5"/>
                </a:solidFill>
              </a:rPr>
              <a:t>Fast Performance</a:t>
            </a:r>
          </a:p>
          <a:p>
            <a:pPr algn="ctr"/>
            <a:r>
              <a:rPr lang="en-IN" dirty="0">
                <a:solidFill>
                  <a:schemeClr val="tx1"/>
                </a:solidFill>
              </a:rPr>
              <a:t>Quick Read and Writes</a:t>
            </a:r>
          </a:p>
        </p:txBody>
      </p:sp>
      <p:pic>
        <p:nvPicPr>
          <p:cNvPr id="16" name="Graphic 15" descr="Chevron arrows">
            <a:extLst>
              <a:ext uri="{FF2B5EF4-FFF2-40B4-BE49-F238E27FC236}">
                <a16:creationId xmlns:a16="http://schemas.microsoft.com/office/drawing/2014/main" id="{9C40B6B1-8E55-1E13-966E-67B2A1D594C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98644" y="2601552"/>
            <a:ext cx="485368" cy="485368"/>
          </a:xfrm>
          <a:prstGeom prst="rect">
            <a:avLst/>
          </a:prstGeom>
        </p:spPr>
      </p:pic>
      <p:sp>
        <p:nvSpPr>
          <p:cNvPr id="17" name="Rectangle: Rounded Corners 16">
            <a:extLst>
              <a:ext uri="{FF2B5EF4-FFF2-40B4-BE49-F238E27FC236}">
                <a16:creationId xmlns:a16="http://schemas.microsoft.com/office/drawing/2014/main" id="{8C1A0E64-F5DE-A171-D754-E53691B0D907}"/>
              </a:ext>
            </a:extLst>
          </p:cNvPr>
          <p:cNvSpPr/>
          <p:nvPr/>
        </p:nvSpPr>
        <p:spPr>
          <a:xfrm>
            <a:off x="3972674" y="3294586"/>
            <a:ext cx="6505254" cy="534256"/>
          </a:xfrm>
          <a:prstGeom prst="roundRect">
            <a:avLst/>
          </a:prstGeom>
          <a:no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accent6">
                    <a:lumMod val="50000"/>
                  </a:schemeClr>
                </a:solidFill>
              </a:rPr>
              <a:t>Flexible Data Structure</a:t>
            </a:r>
          </a:p>
          <a:p>
            <a:pPr algn="ctr"/>
            <a:r>
              <a:rPr lang="en-IN" dirty="0">
                <a:solidFill>
                  <a:schemeClr val="tx1"/>
                </a:solidFill>
              </a:rPr>
              <a:t>Great for changing data formats</a:t>
            </a:r>
          </a:p>
        </p:txBody>
      </p:sp>
      <p:pic>
        <p:nvPicPr>
          <p:cNvPr id="18" name="Graphic 17" descr="Chevron arrows">
            <a:extLst>
              <a:ext uri="{FF2B5EF4-FFF2-40B4-BE49-F238E27FC236}">
                <a16:creationId xmlns:a16="http://schemas.microsoft.com/office/drawing/2014/main" id="{C5460A14-CFD7-0C08-D450-7F0B22A153D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86657" y="3339579"/>
            <a:ext cx="485368" cy="485368"/>
          </a:xfrm>
          <a:prstGeom prst="rect">
            <a:avLst/>
          </a:prstGeom>
        </p:spPr>
      </p:pic>
      <p:sp>
        <p:nvSpPr>
          <p:cNvPr id="19" name="Rectangle: Rounded Corners 18">
            <a:extLst>
              <a:ext uri="{FF2B5EF4-FFF2-40B4-BE49-F238E27FC236}">
                <a16:creationId xmlns:a16="http://schemas.microsoft.com/office/drawing/2014/main" id="{534F3907-E53C-600A-97BA-1B964570B023}"/>
              </a:ext>
            </a:extLst>
          </p:cNvPr>
          <p:cNvSpPr/>
          <p:nvPr/>
        </p:nvSpPr>
        <p:spPr>
          <a:xfrm>
            <a:off x="3962399" y="4024049"/>
            <a:ext cx="6505254" cy="534256"/>
          </a:xfrm>
          <a:prstGeom prst="roundRect">
            <a:avLst/>
          </a:prstGeom>
          <a:no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chemeClr val="accent5"/>
                </a:solidFill>
              </a:rPr>
              <a:t>Data Consistency</a:t>
            </a:r>
          </a:p>
          <a:p>
            <a:pPr algn="ctr"/>
            <a:r>
              <a:rPr lang="en-IN" dirty="0">
                <a:solidFill>
                  <a:schemeClr val="tx1"/>
                </a:solidFill>
              </a:rPr>
              <a:t>Banking and Financial Applications</a:t>
            </a:r>
          </a:p>
        </p:txBody>
      </p:sp>
      <p:pic>
        <p:nvPicPr>
          <p:cNvPr id="20" name="Graphic 19" descr="Chevron arrows">
            <a:extLst>
              <a:ext uri="{FF2B5EF4-FFF2-40B4-BE49-F238E27FC236}">
                <a16:creationId xmlns:a16="http://schemas.microsoft.com/office/drawing/2014/main" id="{0669E725-8E5F-AB3E-5D16-64FA793ACFC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55836" y="4048496"/>
            <a:ext cx="485368" cy="485368"/>
          </a:xfrm>
          <a:prstGeom prst="rect">
            <a:avLst/>
          </a:prstGeom>
        </p:spPr>
      </p:pic>
      <p:sp>
        <p:nvSpPr>
          <p:cNvPr id="21" name="Rectangle: Rounded Corners 20">
            <a:extLst>
              <a:ext uri="{FF2B5EF4-FFF2-40B4-BE49-F238E27FC236}">
                <a16:creationId xmlns:a16="http://schemas.microsoft.com/office/drawing/2014/main" id="{8B789B08-1AA1-4C6C-4EE0-B9F3DDFEF467}"/>
              </a:ext>
            </a:extLst>
          </p:cNvPr>
          <p:cNvSpPr/>
          <p:nvPr/>
        </p:nvSpPr>
        <p:spPr>
          <a:xfrm>
            <a:off x="3972675" y="2575395"/>
            <a:ext cx="6505254" cy="534256"/>
          </a:xfrm>
          <a:prstGeom prst="roundRect">
            <a:avLst/>
          </a:prstGeom>
          <a:no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rgbClr val="00B0F0"/>
                </a:solidFill>
              </a:rPr>
              <a:t>Complex Relationships</a:t>
            </a:r>
          </a:p>
          <a:p>
            <a:pPr algn="ctr"/>
            <a:r>
              <a:rPr lang="en-IN" dirty="0">
                <a:solidFill>
                  <a:schemeClr val="tx1"/>
                </a:solidFill>
              </a:rPr>
              <a:t>Perfect when your data is interconnected</a:t>
            </a:r>
          </a:p>
        </p:txBody>
      </p:sp>
      <p:pic>
        <p:nvPicPr>
          <p:cNvPr id="22" name="Graphic 21" descr="Chevron arrows">
            <a:extLst>
              <a:ext uri="{FF2B5EF4-FFF2-40B4-BE49-F238E27FC236}">
                <a16:creationId xmlns:a16="http://schemas.microsoft.com/office/drawing/2014/main" id="{B18C9087-027B-7107-C75A-A334A2F84A0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25013" y="4829332"/>
            <a:ext cx="485368" cy="485368"/>
          </a:xfrm>
          <a:prstGeom prst="rect">
            <a:avLst/>
          </a:prstGeom>
        </p:spPr>
      </p:pic>
      <p:sp>
        <p:nvSpPr>
          <p:cNvPr id="23" name="Rectangle: Rounded Corners 22">
            <a:extLst>
              <a:ext uri="{FF2B5EF4-FFF2-40B4-BE49-F238E27FC236}">
                <a16:creationId xmlns:a16="http://schemas.microsoft.com/office/drawing/2014/main" id="{3A1946FE-A02B-A900-9D88-AE6F69F87AFA}"/>
              </a:ext>
            </a:extLst>
          </p:cNvPr>
          <p:cNvSpPr/>
          <p:nvPr/>
        </p:nvSpPr>
        <p:spPr>
          <a:xfrm>
            <a:off x="3962398" y="5626817"/>
            <a:ext cx="6505254" cy="534256"/>
          </a:xfrm>
          <a:prstGeom prst="roundRect">
            <a:avLst/>
          </a:prstGeom>
          <a:no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IN" b="1" dirty="0">
                <a:solidFill>
                  <a:srgbClr val="0070C0"/>
                </a:solidFill>
              </a:rPr>
              <a:t>Complex Queries</a:t>
            </a:r>
          </a:p>
          <a:p>
            <a:pPr algn="ctr"/>
            <a:r>
              <a:rPr lang="en-IN" dirty="0">
                <a:solidFill>
                  <a:schemeClr val="tx1"/>
                </a:solidFill>
              </a:rPr>
              <a:t>Reporting and Analytics</a:t>
            </a:r>
          </a:p>
        </p:txBody>
      </p:sp>
      <p:pic>
        <p:nvPicPr>
          <p:cNvPr id="24" name="Graphic 23" descr="Chevron arrows">
            <a:extLst>
              <a:ext uri="{FF2B5EF4-FFF2-40B4-BE49-F238E27FC236}">
                <a16:creationId xmlns:a16="http://schemas.microsoft.com/office/drawing/2014/main" id="{B2ECBC08-3308-3F29-4949-636B2BC8E2E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23300" y="5670100"/>
            <a:ext cx="485368" cy="485368"/>
          </a:xfrm>
          <a:prstGeom prst="rect">
            <a:avLst/>
          </a:prstGeom>
        </p:spPr>
      </p:pic>
    </p:spTree>
    <p:extLst>
      <p:ext uri="{BB962C8B-B14F-4D97-AF65-F5344CB8AC3E}">
        <p14:creationId xmlns:p14="http://schemas.microsoft.com/office/powerpoint/2010/main" val="31243713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3A204E-8D21-C408-A7E2-CB612E6765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FCD25E-32B8-9F3B-B719-351E32EA0CF7}"/>
              </a:ext>
            </a:extLst>
          </p:cNvPr>
          <p:cNvSpPr>
            <a:spLocks noGrp="1"/>
          </p:cNvSpPr>
          <p:nvPr>
            <p:ph type="title"/>
          </p:nvPr>
        </p:nvSpPr>
        <p:spPr>
          <a:xfrm>
            <a:off x="523981" y="82192"/>
            <a:ext cx="9133727" cy="421241"/>
          </a:xfrm>
        </p:spPr>
        <p:txBody>
          <a:bodyPr>
            <a:noAutofit/>
          </a:bodyPr>
          <a:lstStyle/>
          <a:p>
            <a:r>
              <a:rPr lang="en-IN" sz="2400" b="1" dirty="0">
                <a:solidFill>
                  <a:srgbClr val="002060"/>
                </a:solidFill>
              </a:rPr>
              <a:t>Types of Databases : Relational vs Non - Relational Database</a:t>
            </a:r>
          </a:p>
        </p:txBody>
      </p:sp>
      <p:graphicFrame>
        <p:nvGraphicFramePr>
          <p:cNvPr id="6" name="Content Placeholder 5">
            <a:extLst>
              <a:ext uri="{FF2B5EF4-FFF2-40B4-BE49-F238E27FC236}">
                <a16:creationId xmlns:a16="http://schemas.microsoft.com/office/drawing/2014/main" id="{F18890D9-1251-A7CD-3F9B-53D2A94AE1D6}"/>
              </a:ext>
            </a:extLst>
          </p:cNvPr>
          <p:cNvGraphicFramePr>
            <a:graphicFrameLocks noGrp="1"/>
          </p:cNvGraphicFramePr>
          <p:nvPr>
            <p:ph idx="1"/>
            <p:extLst>
              <p:ext uri="{D42A27DB-BD31-4B8C-83A1-F6EECF244321}">
                <p14:modId xmlns:p14="http://schemas.microsoft.com/office/powerpoint/2010/main" val="2601546346"/>
              </p:ext>
            </p:extLst>
          </p:nvPr>
        </p:nvGraphicFramePr>
        <p:xfrm>
          <a:off x="513713" y="576425"/>
          <a:ext cx="9370031" cy="6035040"/>
        </p:xfrm>
        <a:graphic>
          <a:graphicData uri="http://schemas.openxmlformats.org/drawingml/2006/table">
            <a:tbl>
              <a:tblPr firstRow="1" bandRow="1">
                <a:tableStyleId>{ED083AE6-46FA-4A59-8FB0-9F97EB10719F}</a:tableStyleId>
              </a:tblPr>
              <a:tblGrid>
                <a:gridCol w="2054830">
                  <a:extLst>
                    <a:ext uri="{9D8B030D-6E8A-4147-A177-3AD203B41FA5}">
                      <a16:colId xmlns:a16="http://schemas.microsoft.com/office/drawing/2014/main" val="2897566348"/>
                    </a:ext>
                  </a:extLst>
                </a:gridCol>
                <a:gridCol w="3438409">
                  <a:extLst>
                    <a:ext uri="{9D8B030D-6E8A-4147-A177-3AD203B41FA5}">
                      <a16:colId xmlns:a16="http://schemas.microsoft.com/office/drawing/2014/main" val="1375916070"/>
                    </a:ext>
                  </a:extLst>
                </a:gridCol>
                <a:gridCol w="3876792">
                  <a:extLst>
                    <a:ext uri="{9D8B030D-6E8A-4147-A177-3AD203B41FA5}">
                      <a16:colId xmlns:a16="http://schemas.microsoft.com/office/drawing/2014/main" val="683479351"/>
                    </a:ext>
                  </a:extLst>
                </a:gridCol>
              </a:tblGrid>
              <a:tr h="345520">
                <a:tc>
                  <a:txBody>
                    <a:bodyPr/>
                    <a:lstStyle/>
                    <a:p>
                      <a:r>
                        <a:rPr lang="en-IN" dirty="0"/>
                        <a:t>Property</a:t>
                      </a:r>
                    </a:p>
                  </a:txBody>
                  <a:tcPr/>
                </a:tc>
                <a:tc>
                  <a:txBody>
                    <a:bodyPr/>
                    <a:lstStyle/>
                    <a:p>
                      <a:r>
                        <a:rPr lang="en-IN" dirty="0"/>
                        <a:t>Relational Database</a:t>
                      </a:r>
                    </a:p>
                  </a:txBody>
                  <a:tcPr/>
                </a:tc>
                <a:tc>
                  <a:txBody>
                    <a:bodyPr/>
                    <a:lstStyle/>
                    <a:p>
                      <a:r>
                        <a:rPr lang="en-IN" dirty="0"/>
                        <a:t>Non-Relation Database</a:t>
                      </a:r>
                    </a:p>
                  </a:txBody>
                  <a:tcPr/>
                </a:tc>
                <a:extLst>
                  <a:ext uri="{0D108BD9-81ED-4DB2-BD59-A6C34878D82A}">
                    <a16:rowId xmlns:a16="http://schemas.microsoft.com/office/drawing/2014/main" val="2812690673"/>
                  </a:ext>
                </a:extLst>
              </a:tr>
              <a:tr h="604661">
                <a:tc>
                  <a:txBody>
                    <a:bodyPr/>
                    <a:lstStyle/>
                    <a:p>
                      <a:r>
                        <a:rPr lang="en-IN" b="1" dirty="0"/>
                        <a:t>Data Structure</a:t>
                      </a:r>
                    </a:p>
                  </a:txBody>
                  <a:tcPr/>
                </a:tc>
                <a:tc>
                  <a:txBody>
                    <a:bodyPr/>
                    <a:lstStyle/>
                    <a:p>
                      <a:r>
                        <a:rPr lang="en-IN" dirty="0"/>
                        <a:t>Structured data in tables with fixed schemas</a:t>
                      </a:r>
                    </a:p>
                  </a:txBody>
                  <a:tcPr/>
                </a:tc>
                <a:tc>
                  <a:txBody>
                    <a:bodyPr/>
                    <a:lstStyle/>
                    <a:p>
                      <a:r>
                        <a:rPr lang="en-IN" dirty="0"/>
                        <a:t>Flexible, semi-structured or unstructured data.</a:t>
                      </a:r>
                    </a:p>
                  </a:txBody>
                  <a:tcPr/>
                </a:tc>
                <a:extLst>
                  <a:ext uri="{0D108BD9-81ED-4DB2-BD59-A6C34878D82A}">
                    <a16:rowId xmlns:a16="http://schemas.microsoft.com/office/drawing/2014/main" val="377018837"/>
                  </a:ext>
                </a:extLst>
              </a:tr>
              <a:tr h="604661">
                <a:tc>
                  <a:txBody>
                    <a:bodyPr/>
                    <a:lstStyle/>
                    <a:p>
                      <a:r>
                        <a:rPr lang="en-IN" b="1" dirty="0"/>
                        <a:t>Schema</a:t>
                      </a:r>
                    </a:p>
                  </a:txBody>
                  <a:tcPr/>
                </a:tc>
                <a:tc>
                  <a:txBody>
                    <a:bodyPr/>
                    <a:lstStyle/>
                    <a:p>
                      <a:r>
                        <a:rPr lang="en-IN" dirty="0"/>
                        <a:t>Predefined </a:t>
                      </a:r>
                      <a:r>
                        <a:rPr lang="en-IN" b="1" dirty="0"/>
                        <a:t>Schema</a:t>
                      </a:r>
                      <a:r>
                        <a:rPr lang="en-IN" dirty="0"/>
                        <a:t> with strict data types.</a:t>
                      </a:r>
                    </a:p>
                  </a:txBody>
                  <a:tcPr/>
                </a:tc>
                <a:tc>
                  <a:txBody>
                    <a:bodyPr/>
                    <a:lstStyle/>
                    <a:p>
                      <a:r>
                        <a:rPr lang="en-IN" dirty="0"/>
                        <a:t>Schema-less or dynamic schema with varying data types.</a:t>
                      </a:r>
                    </a:p>
                  </a:txBody>
                  <a:tcPr/>
                </a:tc>
                <a:extLst>
                  <a:ext uri="{0D108BD9-81ED-4DB2-BD59-A6C34878D82A}">
                    <a16:rowId xmlns:a16="http://schemas.microsoft.com/office/drawing/2014/main" val="1555376521"/>
                  </a:ext>
                </a:extLst>
              </a:tr>
              <a:tr h="604661">
                <a:tc>
                  <a:txBody>
                    <a:bodyPr/>
                    <a:lstStyle/>
                    <a:p>
                      <a:r>
                        <a:rPr lang="en-IN" b="1" dirty="0"/>
                        <a:t>Scalability</a:t>
                      </a:r>
                    </a:p>
                  </a:txBody>
                  <a:tcPr/>
                </a:tc>
                <a:tc>
                  <a:txBody>
                    <a:bodyPr/>
                    <a:lstStyle/>
                    <a:p>
                      <a:r>
                        <a:rPr lang="en-IN" dirty="0"/>
                        <a:t>Scales Vertically(Upward) with more powerful hardware.</a:t>
                      </a:r>
                    </a:p>
                  </a:txBody>
                  <a:tcPr/>
                </a:tc>
                <a:tc>
                  <a:txBody>
                    <a:bodyPr/>
                    <a:lstStyle/>
                    <a:p>
                      <a:r>
                        <a:rPr lang="en-IN" dirty="0"/>
                        <a:t>Scales Horizontally(Outward) with distributed systems.</a:t>
                      </a:r>
                    </a:p>
                  </a:txBody>
                  <a:tcPr/>
                </a:tc>
                <a:extLst>
                  <a:ext uri="{0D108BD9-81ED-4DB2-BD59-A6C34878D82A}">
                    <a16:rowId xmlns:a16="http://schemas.microsoft.com/office/drawing/2014/main" val="4171375765"/>
                  </a:ext>
                </a:extLst>
              </a:tr>
              <a:tr h="863801">
                <a:tc>
                  <a:txBody>
                    <a:bodyPr/>
                    <a:lstStyle/>
                    <a:p>
                      <a:r>
                        <a:rPr lang="en-IN" b="1" dirty="0"/>
                        <a:t>Query Language</a:t>
                      </a:r>
                    </a:p>
                  </a:txBody>
                  <a:tcPr/>
                </a:tc>
                <a:tc>
                  <a:txBody>
                    <a:bodyPr/>
                    <a:lstStyle/>
                    <a:p>
                      <a:r>
                        <a:rPr lang="en-IN" dirty="0"/>
                        <a:t>SQL(Structured Query Language) for complex queries.</a:t>
                      </a:r>
                    </a:p>
                  </a:txBody>
                  <a:tcPr/>
                </a:tc>
                <a:tc>
                  <a:txBody>
                    <a:bodyPr/>
                    <a:lstStyle/>
                    <a:p>
                      <a:r>
                        <a:rPr lang="en-IN" dirty="0"/>
                        <a:t>Query languages vary per database type.(</a:t>
                      </a:r>
                      <a:r>
                        <a:rPr lang="en-IN" dirty="0" err="1"/>
                        <a:t>e.g</a:t>
                      </a:r>
                      <a:r>
                        <a:rPr lang="en-IN" dirty="0"/>
                        <a:t>, MongoDB uses JSON file queries)</a:t>
                      </a:r>
                    </a:p>
                  </a:txBody>
                  <a:tcPr/>
                </a:tc>
                <a:extLst>
                  <a:ext uri="{0D108BD9-81ED-4DB2-BD59-A6C34878D82A}">
                    <a16:rowId xmlns:a16="http://schemas.microsoft.com/office/drawing/2014/main" val="3168109122"/>
                  </a:ext>
                </a:extLst>
              </a:tr>
              <a:tr h="863801">
                <a:tc>
                  <a:txBody>
                    <a:bodyPr/>
                    <a:lstStyle/>
                    <a:p>
                      <a:r>
                        <a:rPr lang="en-IN" b="1" dirty="0"/>
                        <a:t>Transactions</a:t>
                      </a:r>
                    </a:p>
                  </a:txBody>
                  <a:tcPr/>
                </a:tc>
                <a:tc>
                  <a:txBody>
                    <a:bodyPr/>
                    <a:lstStyle/>
                    <a:p>
                      <a:r>
                        <a:rPr lang="en-IN" dirty="0"/>
                        <a:t>Supports ACID transactions for data consistency.</a:t>
                      </a:r>
                    </a:p>
                  </a:txBody>
                  <a:tcPr/>
                </a:tc>
                <a:tc>
                  <a:txBody>
                    <a:bodyPr/>
                    <a:lstStyle/>
                    <a:p>
                      <a:r>
                        <a:rPr lang="en-IN" dirty="0"/>
                        <a:t>Often provides eventual consistency, relaxed transaction support.</a:t>
                      </a:r>
                    </a:p>
                  </a:txBody>
                  <a:tcPr/>
                </a:tc>
                <a:extLst>
                  <a:ext uri="{0D108BD9-81ED-4DB2-BD59-A6C34878D82A}">
                    <a16:rowId xmlns:a16="http://schemas.microsoft.com/office/drawing/2014/main" val="3879967719"/>
                  </a:ext>
                </a:extLst>
              </a:tr>
              <a:tr h="604661">
                <a:tc>
                  <a:txBody>
                    <a:bodyPr/>
                    <a:lstStyle/>
                    <a:p>
                      <a:r>
                        <a:rPr lang="en-IN" b="1" dirty="0"/>
                        <a:t>Scaling Challenges</a:t>
                      </a:r>
                    </a:p>
                  </a:txBody>
                  <a:tcPr/>
                </a:tc>
                <a:tc>
                  <a:txBody>
                    <a:bodyPr/>
                    <a:lstStyle/>
                    <a:p>
                      <a:r>
                        <a:rPr lang="en-IN" dirty="0"/>
                        <a:t>Face challenges when scaling due to rigid schemas.</a:t>
                      </a:r>
                    </a:p>
                  </a:txBody>
                  <a:tcPr/>
                </a:tc>
                <a:tc>
                  <a:txBody>
                    <a:bodyPr/>
                    <a:lstStyle/>
                    <a:p>
                      <a:r>
                        <a:rPr lang="en-IN" dirty="0"/>
                        <a:t>Well-suited for handling large-scale and dynamic data.</a:t>
                      </a:r>
                    </a:p>
                  </a:txBody>
                  <a:tcPr/>
                </a:tc>
                <a:extLst>
                  <a:ext uri="{0D108BD9-81ED-4DB2-BD59-A6C34878D82A}">
                    <a16:rowId xmlns:a16="http://schemas.microsoft.com/office/drawing/2014/main" val="1357551742"/>
                  </a:ext>
                </a:extLst>
              </a:tr>
              <a:tr h="604661">
                <a:tc>
                  <a:txBody>
                    <a:bodyPr/>
                    <a:lstStyle/>
                    <a:p>
                      <a:r>
                        <a:rPr lang="en-IN" b="1" dirty="0"/>
                        <a:t>Use Cases</a:t>
                      </a:r>
                    </a:p>
                  </a:txBody>
                  <a:tcPr/>
                </a:tc>
                <a:tc>
                  <a:txBody>
                    <a:bodyPr/>
                    <a:lstStyle/>
                    <a:p>
                      <a:r>
                        <a:rPr lang="en-IN" dirty="0"/>
                        <a:t>Complex, Structured data.</a:t>
                      </a:r>
                    </a:p>
                  </a:txBody>
                  <a:tcPr/>
                </a:tc>
                <a:tc>
                  <a:txBody>
                    <a:bodyPr/>
                    <a:lstStyle/>
                    <a:p>
                      <a:r>
                        <a:rPr lang="en-IN" dirty="0"/>
                        <a:t>Ideal for unstructured or semi-structured data.</a:t>
                      </a:r>
                    </a:p>
                  </a:txBody>
                  <a:tcPr/>
                </a:tc>
                <a:extLst>
                  <a:ext uri="{0D108BD9-81ED-4DB2-BD59-A6C34878D82A}">
                    <a16:rowId xmlns:a16="http://schemas.microsoft.com/office/drawing/2014/main" val="3408775703"/>
                  </a:ext>
                </a:extLst>
              </a:tr>
              <a:tr h="604661">
                <a:tc>
                  <a:txBody>
                    <a:bodyPr/>
                    <a:lstStyle/>
                    <a:p>
                      <a:r>
                        <a:rPr lang="en-IN" b="1" dirty="0"/>
                        <a:t>Examples</a:t>
                      </a:r>
                    </a:p>
                  </a:txBody>
                  <a:tcPr/>
                </a:tc>
                <a:tc>
                  <a:txBody>
                    <a:bodyPr/>
                    <a:lstStyle/>
                    <a:p>
                      <a:r>
                        <a:rPr lang="en-IN" dirty="0"/>
                        <a:t>MySQL, MSSQL, PostgreSQL, Oracle</a:t>
                      </a:r>
                    </a:p>
                  </a:txBody>
                  <a:tcPr/>
                </a:tc>
                <a:tc>
                  <a:txBody>
                    <a:bodyPr/>
                    <a:lstStyle/>
                    <a:p>
                      <a:r>
                        <a:rPr lang="en-IN" dirty="0"/>
                        <a:t>MongoDB, Cassandra, Redis, Elastic Search</a:t>
                      </a:r>
                    </a:p>
                  </a:txBody>
                  <a:tcPr/>
                </a:tc>
                <a:extLst>
                  <a:ext uri="{0D108BD9-81ED-4DB2-BD59-A6C34878D82A}">
                    <a16:rowId xmlns:a16="http://schemas.microsoft.com/office/drawing/2014/main" val="3435930693"/>
                  </a:ext>
                </a:extLst>
              </a:tr>
            </a:tbl>
          </a:graphicData>
        </a:graphic>
      </p:graphicFrame>
      <p:sp>
        <p:nvSpPr>
          <p:cNvPr id="4" name="AutoShape 2">
            <a:extLst>
              <a:ext uri="{FF2B5EF4-FFF2-40B4-BE49-F238E27FC236}">
                <a16:creationId xmlns:a16="http://schemas.microsoft.com/office/drawing/2014/main" id="{E8D2024B-5055-A62D-3748-9944DF7C8E2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10" name="Content Placeholder 2">
            <a:extLst>
              <a:ext uri="{FF2B5EF4-FFF2-40B4-BE49-F238E27FC236}">
                <a16:creationId xmlns:a16="http://schemas.microsoft.com/office/drawing/2014/main" id="{A429893D-75CC-326B-2988-AC1413573140}"/>
              </a:ext>
            </a:extLst>
          </p:cNvPr>
          <p:cNvSpPr txBox="1">
            <a:spLocks/>
          </p:cNvSpPr>
          <p:nvPr/>
        </p:nvSpPr>
        <p:spPr>
          <a:xfrm>
            <a:off x="318499" y="770562"/>
            <a:ext cx="9554965" cy="563023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IN" dirty="0"/>
          </a:p>
          <a:p>
            <a:endParaRPr lang="en-IN" dirty="0"/>
          </a:p>
          <a:p>
            <a:endParaRPr lang="en-IN" dirty="0"/>
          </a:p>
          <a:p>
            <a:endParaRPr lang="en-IN" dirty="0"/>
          </a:p>
          <a:p>
            <a:endParaRPr lang="en-IN" dirty="0"/>
          </a:p>
          <a:p>
            <a:endParaRPr lang="en-IN" dirty="0"/>
          </a:p>
        </p:txBody>
      </p:sp>
    </p:spTree>
    <p:extLst>
      <p:ext uri="{BB962C8B-B14F-4D97-AF65-F5344CB8AC3E}">
        <p14:creationId xmlns:p14="http://schemas.microsoft.com/office/powerpoint/2010/main" val="2957587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5EA999-4DA9-582F-75B4-6590AD6794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5BEA22-D37C-1AA8-6A02-4E270AAAD634}"/>
              </a:ext>
            </a:extLst>
          </p:cNvPr>
          <p:cNvSpPr>
            <a:spLocks noGrp="1"/>
          </p:cNvSpPr>
          <p:nvPr>
            <p:ph type="title"/>
          </p:nvPr>
        </p:nvSpPr>
        <p:spPr>
          <a:xfrm>
            <a:off x="236306" y="126714"/>
            <a:ext cx="6133672" cy="489734"/>
          </a:xfrm>
        </p:spPr>
        <p:txBody>
          <a:bodyPr>
            <a:normAutofit fontScale="90000"/>
          </a:bodyPr>
          <a:lstStyle/>
          <a:p>
            <a:pPr algn="ctr"/>
            <a:r>
              <a:rPr lang="en-IN" sz="2900" b="1" u="sng" dirty="0">
                <a:solidFill>
                  <a:srgbClr val="002060"/>
                </a:solidFill>
              </a:rPr>
              <a:t>4. Microsoft SQL Server Architecture</a:t>
            </a:r>
          </a:p>
        </p:txBody>
      </p:sp>
      <p:pic>
        <p:nvPicPr>
          <p:cNvPr id="1026" name="Picture 2" descr="Visual representation of MSSQL architecture in simple technical terms">
            <a:extLst>
              <a:ext uri="{FF2B5EF4-FFF2-40B4-BE49-F238E27FC236}">
                <a16:creationId xmlns:a16="http://schemas.microsoft.com/office/drawing/2014/main" id="{AF761BE6-B408-CA3C-AC63-E3483DFD9C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9803" y="760287"/>
            <a:ext cx="4306584" cy="596414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D436A20-2E4A-0B9F-5A3D-9908BDA963FE}"/>
              </a:ext>
            </a:extLst>
          </p:cNvPr>
          <p:cNvSpPr txBox="1"/>
          <p:nvPr/>
        </p:nvSpPr>
        <p:spPr>
          <a:xfrm>
            <a:off x="4859677" y="1089329"/>
            <a:ext cx="5137079" cy="4693593"/>
          </a:xfrm>
          <a:prstGeom prst="rect">
            <a:avLst/>
          </a:prstGeom>
          <a:noFill/>
        </p:spPr>
        <p:txBody>
          <a:bodyPr wrap="square">
            <a:spAutoFit/>
          </a:bodyPr>
          <a:lstStyle/>
          <a:p>
            <a:r>
              <a:rPr lang="en-IN" sz="2000" b="1" u="sng" dirty="0"/>
              <a:t>1.Client/Application Layer</a:t>
            </a:r>
          </a:p>
          <a:p>
            <a:pPr marL="342900" indent="-342900">
              <a:buAutoNum type="arabicPeriod"/>
            </a:pPr>
            <a:endParaRPr lang="en-IN" altLang="en-US" b="1" u="sng" dirty="0"/>
          </a:p>
          <a:p>
            <a:r>
              <a:rPr lang="en-US" altLang="en-US" dirty="0"/>
              <a:t>🧑‍💻 </a:t>
            </a:r>
            <a:r>
              <a:rPr lang="en-US" altLang="en-US" b="1" i="1" dirty="0">
                <a:solidFill>
                  <a:srgbClr val="2B10F0"/>
                </a:solidFill>
              </a:rPr>
              <a:t>What it is:</a:t>
            </a:r>
            <a:r>
              <a:rPr lang="en-US" altLang="en-US" dirty="0"/>
              <a:t> Where requests begin—apps or users send SQL queries.</a:t>
            </a:r>
          </a:p>
          <a:p>
            <a:r>
              <a:rPr lang="en-US" altLang="en-US" dirty="0"/>
              <a:t>📬 </a:t>
            </a:r>
            <a:r>
              <a:rPr lang="en-US" altLang="en-US" b="1" i="1" dirty="0">
                <a:solidFill>
                  <a:srgbClr val="2B10F0"/>
                </a:solidFill>
              </a:rPr>
              <a:t>Role:</a:t>
            </a:r>
            <a:r>
              <a:rPr lang="en-US" altLang="en-US" dirty="0"/>
              <a:t> Sends instructions like “Get all employees” or “Update salary.”</a:t>
            </a:r>
          </a:p>
          <a:p>
            <a:pPr marL="800100" lvl="1" indent="-342900">
              <a:buFont typeface="Courier New" panose="02070309020205020404" pitchFamily="49" charset="0"/>
              <a:buChar char="o"/>
            </a:pPr>
            <a:endParaRPr lang="en-IN" sz="1600" dirty="0"/>
          </a:p>
          <a:p>
            <a:r>
              <a:rPr lang="en-IN" sz="2000" b="1" u="sng" dirty="0"/>
              <a:t>2. Relational Engine</a:t>
            </a:r>
          </a:p>
          <a:p>
            <a:endParaRPr lang="en-IN" b="1" u="sng" dirty="0"/>
          </a:p>
          <a:p>
            <a:r>
              <a:rPr lang="en-US" dirty="0"/>
              <a:t>🧠 </a:t>
            </a:r>
            <a:r>
              <a:rPr lang="en-US" b="1" i="1" dirty="0">
                <a:solidFill>
                  <a:srgbClr val="2B10F0"/>
                </a:solidFill>
              </a:rPr>
              <a:t>What it is:</a:t>
            </a:r>
            <a:r>
              <a:rPr lang="en-US" dirty="0"/>
              <a:t> The brain of SQL Server.</a:t>
            </a:r>
          </a:p>
          <a:p>
            <a:pPr algn="just"/>
            <a:r>
              <a:rPr lang="en-US" dirty="0"/>
              <a:t>🔍 </a:t>
            </a:r>
            <a:r>
              <a:rPr lang="en-US" b="1" i="1" dirty="0">
                <a:solidFill>
                  <a:srgbClr val="2B10F0"/>
                </a:solidFill>
              </a:rPr>
              <a:t>Role:</a:t>
            </a:r>
          </a:p>
          <a:p>
            <a:pPr marL="742950" lvl="1" indent="-285750" algn="just">
              <a:lnSpc>
                <a:spcPct val="150000"/>
              </a:lnSpc>
              <a:buFont typeface="Courier New" panose="02070309020205020404" pitchFamily="49" charset="0"/>
              <a:buChar char="o"/>
            </a:pPr>
            <a:r>
              <a:rPr lang="en-US" b="1" dirty="0"/>
              <a:t>Parser</a:t>
            </a:r>
            <a:r>
              <a:rPr lang="en-US" dirty="0"/>
              <a:t> checks the query syntax.</a:t>
            </a:r>
            <a:endParaRPr lang="en-US" b="1" dirty="0"/>
          </a:p>
          <a:p>
            <a:pPr marL="742950" lvl="1" indent="-285750" algn="just">
              <a:buFont typeface="Courier New" panose="02070309020205020404" pitchFamily="49" charset="0"/>
              <a:buChar char="o"/>
            </a:pPr>
            <a:r>
              <a:rPr lang="en-US" b="1" dirty="0"/>
              <a:t>Optimizer</a:t>
            </a:r>
            <a:r>
              <a:rPr lang="en-US" dirty="0"/>
              <a:t> finds the best way to execute it.</a:t>
            </a:r>
          </a:p>
          <a:p>
            <a:pPr marL="742950" lvl="1" indent="-285750" algn="just">
              <a:buFont typeface="Courier New" panose="02070309020205020404" pitchFamily="49" charset="0"/>
              <a:buChar char="o"/>
            </a:pPr>
            <a:r>
              <a:rPr lang="en-US" b="1" dirty="0"/>
              <a:t>Executor</a:t>
            </a:r>
            <a:r>
              <a:rPr lang="en-US" dirty="0"/>
              <a:t> runs the query and gets the result.</a:t>
            </a:r>
            <a:endParaRPr lang="en-US" sz="1600" dirty="0">
              <a:latin typeface="Arial" panose="020B0604020202020204" pitchFamily="34" charset="0"/>
            </a:endParaRPr>
          </a:p>
        </p:txBody>
      </p:sp>
    </p:spTree>
    <p:extLst>
      <p:ext uri="{BB962C8B-B14F-4D97-AF65-F5344CB8AC3E}">
        <p14:creationId xmlns:p14="http://schemas.microsoft.com/office/powerpoint/2010/main" val="2485580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2967F7-CDA3-B443-0C41-02B1ABBCFF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5C9C2A-2EF1-0EF2-060A-B0346D4804B3}"/>
              </a:ext>
            </a:extLst>
          </p:cNvPr>
          <p:cNvSpPr>
            <a:spLocks noGrp="1"/>
          </p:cNvSpPr>
          <p:nvPr>
            <p:ph type="title"/>
          </p:nvPr>
        </p:nvSpPr>
        <p:spPr>
          <a:xfrm>
            <a:off x="154113" y="136989"/>
            <a:ext cx="5527497" cy="489734"/>
          </a:xfrm>
        </p:spPr>
        <p:txBody>
          <a:bodyPr>
            <a:normAutofit fontScale="90000"/>
          </a:bodyPr>
          <a:lstStyle/>
          <a:p>
            <a:r>
              <a:rPr lang="en-IN" sz="2900" b="1" u="sng" dirty="0">
                <a:solidFill>
                  <a:srgbClr val="002060"/>
                </a:solidFill>
              </a:rPr>
              <a:t>Microsoft SQL Server Architecture</a:t>
            </a:r>
          </a:p>
        </p:txBody>
      </p:sp>
      <p:pic>
        <p:nvPicPr>
          <p:cNvPr id="1026" name="Picture 2" descr="Visual representation of MSSQL architecture in simple technical terms">
            <a:extLst>
              <a:ext uri="{FF2B5EF4-FFF2-40B4-BE49-F238E27FC236}">
                <a16:creationId xmlns:a16="http://schemas.microsoft.com/office/drawing/2014/main" id="{51B4DA9D-7C27-BEE2-C960-BFC431BED3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0351" y="739739"/>
            <a:ext cx="4306584" cy="596414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B9D1936-95B4-E2A2-0536-8AD2B50C2537}"/>
              </a:ext>
            </a:extLst>
          </p:cNvPr>
          <p:cNvSpPr txBox="1"/>
          <p:nvPr/>
        </p:nvSpPr>
        <p:spPr>
          <a:xfrm>
            <a:off x="4869951" y="1068780"/>
            <a:ext cx="5137079" cy="4832092"/>
          </a:xfrm>
          <a:prstGeom prst="rect">
            <a:avLst/>
          </a:prstGeom>
          <a:noFill/>
        </p:spPr>
        <p:txBody>
          <a:bodyPr wrap="square">
            <a:spAutoFit/>
          </a:bodyPr>
          <a:lstStyle/>
          <a:p>
            <a:r>
              <a:rPr lang="en-IN" sz="2000" b="1" u="sng" dirty="0"/>
              <a:t>3.Storage Engine</a:t>
            </a:r>
          </a:p>
          <a:p>
            <a:pPr marL="342900" indent="-342900">
              <a:buAutoNum type="arabicPeriod"/>
            </a:pPr>
            <a:endParaRPr lang="en-IN" altLang="en-US" b="1" u="sng" dirty="0"/>
          </a:p>
          <a:p>
            <a:r>
              <a:rPr lang="en-US" altLang="en-US" dirty="0"/>
              <a:t>🧑‍💻 </a:t>
            </a:r>
            <a:r>
              <a:rPr lang="en-US" altLang="en-US" b="1" i="1" dirty="0">
                <a:solidFill>
                  <a:srgbClr val="2B10F0"/>
                </a:solidFill>
              </a:rPr>
              <a:t>What it is:</a:t>
            </a:r>
            <a:r>
              <a:rPr lang="en-US" altLang="en-US" dirty="0"/>
              <a:t> </a:t>
            </a:r>
            <a:r>
              <a:rPr lang="en-IN" dirty="0"/>
              <a:t>The data handler.</a:t>
            </a:r>
          </a:p>
          <a:p>
            <a:r>
              <a:rPr lang="en-US" altLang="en-US" dirty="0"/>
              <a:t>📬 </a:t>
            </a:r>
            <a:r>
              <a:rPr lang="en-US" altLang="en-US" b="1" i="1" dirty="0">
                <a:solidFill>
                  <a:srgbClr val="2B10F0"/>
                </a:solidFill>
              </a:rPr>
              <a:t>Role:</a:t>
            </a:r>
            <a:r>
              <a:rPr lang="en-US" altLang="en-US" dirty="0"/>
              <a:t> </a:t>
            </a:r>
          </a:p>
          <a:p>
            <a:pPr marL="742950" lvl="1" indent="-285750" algn="just">
              <a:buFont typeface="Courier New" panose="02070309020205020404" pitchFamily="49" charset="0"/>
              <a:buChar char="o"/>
            </a:pPr>
            <a:r>
              <a:rPr lang="en-US" dirty="0"/>
              <a:t>Reads from and writes to the physical database files (.mdf/.ldf).</a:t>
            </a:r>
          </a:p>
          <a:p>
            <a:pPr marL="742950" lvl="1" indent="-285750" algn="just">
              <a:buFont typeface="Courier New" panose="02070309020205020404" pitchFamily="49" charset="0"/>
              <a:buChar char="o"/>
            </a:pPr>
            <a:r>
              <a:rPr lang="en-US" dirty="0"/>
              <a:t>Manages indexes, pages, and locking to handle data efficiently.</a:t>
            </a:r>
            <a:endParaRPr lang="en-US" altLang="en-US" dirty="0"/>
          </a:p>
          <a:p>
            <a:pPr lvl="1"/>
            <a:endParaRPr lang="en-IN" sz="1600" dirty="0"/>
          </a:p>
          <a:p>
            <a:r>
              <a:rPr lang="en-IN" sz="2000" b="1" u="sng" dirty="0"/>
              <a:t>4. SQL OS(Operating System Layer)</a:t>
            </a:r>
          </a:p>
          <a:p>
            <a:endParaRPr lang="en-IN" b="1" u="sng" dirty="0"/>
          </a:p>
          <a:p>
            <a:r>
              <a:rPr lang="en-US" dirty="0"/>
              <a:t>🧠 </a:t>
            </a:r>
            <a:r>
              <a:rPr lang="en-US" b="1" i="1" dirty="0">
                <a:solidFill>
                  <a:srgbClr val="2B10F0"/>
                </a:solidFill>
              </a:rPr>
              <a:t>What it is:</a:t>
            </a:r>
            <a:r>
              <a:rPr lang="en-US" dirty="0"/>
              <a:t> </a:t>
            </a:r>
            <a:r>
              <a:rPr lang="en-IN" dirty="0"/>
              <a:t>The system services manager.</a:t>
            </a:r>
            <a:endParaRPr lang="en-US" dirty="0"/>
          </a:p>
          <a:p>
            <a:pPr algn="just"/>
            <a:r>
              <a:rPr lang="en-US" dirty="0"/>
              <a:t>🔍 </a:t>
            </a:r>
            <a:r>
              <a:rPr lang="en-US" b="1" i="1" dirty="0">
                <a:solidFill>
                  <a:srgbClr val="2B10F0"/>
                </a:solidFill>
              </a:rPr>
              <a:t>Role:</a:t>
            </a:r>
          </a:p>
          <a:p>
            <a:pPr marL="742950" lvl="1" indent="-285750" algn="just">
              <a:buFont typeface="Courier New" panose="02070309020205020404" pitchFamily="49" charset="0"/>
              <a:buChar char="o"/>
            </a:pPr>
            <a:r>
              <a:rPr lang="en-US" dirty="0"/>
              <a:t>Manages memory, CPU scheduling, I/O requests.</a:t>
            </a:r>
          </a:p>
          <a:p>
            <a:pPr marL="742950" lvl="1" indent="-285750" algn="just">
              <a:buFont typeface="Courier New" panose="02070309020205020404" pitchFamily="49" charset="0"/>
              <a:buChar char="o"/>
            </a:pPr>
            <a:r>
              <a:rPr lang="en-US" dirty="0"/>
              <a:t>Keeps things running smoothly behind the scenes.</a:t>
            </a:r>
            <a:endParaRPr lang="en-US" b="1" dirty="0"/>
          </a:p>
        </p:txBody>
      </p:sp>
    </p:spTree>
    <p:extLst>
      <p:ext uri="{BB962C8B-B14F-4D97-AF65-F5344CB8AC3E}">
        <p14:creationId xmlns:p14="http://schemas.microsoft.com/office/powerpoint/2010/main" val="234418861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84363</TotalTime>
  <Words>3003</Words>
  <Application>Microsoft Office PowerPoint</Application>
  <PresentationFormat>Widescreen</PresentationFormat>
  <Paragraphs>416</Paragraphs>
  <Slides>29</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Arial</vt:lpstr>
      <vt:lpstr>Calibri</vt:lpstr>
      <vt:lpstr>Consolas</vt:lpstr>
      <vt:lpstr>Courier New</vt:lpstr>
      <vt:lpstr>Trebuchet MS</vt:lpstr>
      <vt:lpstr>Trebuchet MS (Headings)</vt:lpstr>
      <vt:lpstr>Wingdings</vt:lpstr>
      <vt:lpstr>Wingdings 3</vt:lpstr>
      <vt:lpstr>Facet</vt:lpstr>
      <vt:lpstr>Microsoft SQL Server</vt:lpstr>
      <vt:lpstr>PowerPoint Presentation</vt:lpstr>
      <vt:lpstr>PowerPoint Presentation</vt:lpstr>
      <vt:lpstr>PowerPoint Presentation</vt:lpstr>
      <vt:lpstr>PowerPoint Presentation</vt:lpstr>
      <vt:lpstr>SQL vs NoSQL</vt:lpstr>
      <vt:lpstr>Types of Databases : Relational vs Non - Relational Database</vt:lpstr>
      <vt:lpstr>4. Microsoft SQL Server Architecture</vt:lpstr>
      <vt:lpstr>Microsoft SQL Server Architecture</vt:lpstr>
      <vt:lpstr>Microsoft SQL Server Architecture</vt:lpstr>
      <vt:lpstr>5. Introduction to Microsoft SQL Server(MSSQL)</vt:lpstr>
      <vt:lpstr>Introduction to Microsoft SQL Server(MSSQL)</vt:lpstr>
      <vt:lpstr>MSSQL Server Edition – Comparison Table</vt:lpstr>
      <vt:lpstr>MSSQL Server Installation Guide</vt:lpstr>
      <vt:lpstr>MSSQL Server Installation Guide</vt:lpstr>
      <vt:lpstr>6. Understanding .mdf and .ldf in MSSQL Server</vt:lpstr>
      <vt:lpstr>Creating Database</vt:lpstr>
      <vt:lpstr>Database Parameters</vt:lpstr>
      <vt:lpstr>PowerPoint Presentation</vt:lpstr>
      <vt:lpstr>PowerPoint Presentation</vt:lpstr>
      <vt:lpstr>PowerPoint Presentation</vt:lpstr>
      <vt:lpstr>PowerPoint Presentation</vt:lpstr>
      <vt:lpstr>7. Creating and Altering Database Objects</vt:lpstr>
      <vt:lpstr>Creating and Altering Database Objects</vt:lpstr>
      <vt:lpstr>Creating and Altering Database Objects</vt:lpstr>
      <vt:lpstr>📚 Schema Management in MSSQL Server</vt:lpstr>
      <vt:lpstr>Table of Contents</vt:lpstr>
      <vt:lpstr>Creating Schema in MSSQL Server</vt:lpstr>
      <vt:lpstr>Creating Schema in MSSQL Server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 - SQL Server  - Basics</dc:title>
  <dc:creator>Loganathan K</dc:creator>
  <cp:lastModifiedBy>Loganathan K</cp:lastModifiedBy>
  <cp:revision>946</cp:revision>
  <dcterms:created xsi:type="dcterms:W3CDTF">2024-05-03T17:05:18Z</dcterms:created>
  <dcterms:modified xsi:type="dcterms:W3CDTF">2025-07-24T17:11:28Z</dcterms:modified>
</cp:coreProperties>
</file>

<file path=docProps/thumbnail.jpeg>
</file>